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0" r:id="rId7"/>
    <p:sldId id="262" r:id="rId8"/>
    <p:sldId id="263" r:id="rId9"/>
    <p:sldId id="264" r:id="rId10"/>
    <p:sldId id="265" r:id="rId11"/>
    <p:sldId id="266" r:id="rId12"/>
    <p:sldId id="268"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59" autoAdjust="0"/>
    <p:restoredTop sz="94660"/>
  </p:normalViewPr>
  <p:slideViewPr>
    <p:cSldViewPr snapToGrid="0">
      <p:cViewPr varScale="1">
        <p:scale>
          <a:sx n="115" d="100"/>
          <a:sy n="115" d="100"/>
        </p:scale>
        <p:origin x="45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40BE70A-98C2-452E-8B24-E853C8807C02}" type="datetimeFigureOut">
              <a:rPr lang="en-GB" smtClean="0"/>
              <a:t>13/05/2021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D67512D-F478-438F-A962-B012D660C889}" type="slidenum">
              <a:rPr lang="en-GB" smtClean="0"/>
              <a:t>‹#›</a:t>
            </a:fld>
            <a:endParaRPr lang="en-GB" dirty="0"/>
          </a:p>
        </p:txBody>
      </p:sp>
    </p:spTree>
    <p:extLst>
      <p:ext uri="{BB962C8B-B14F-4D97-AF65-F5344CB8AC3E}">
        <p14:creationId xmlns:p14="http://schemas.microsoft.com/office/powerpoint/2010/main" val="4128813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0BE70A-98C2-452E-8B24-E853C8807C02}" type="datetimeFigureOut">
              <a:rPr lang="en-GB" smtClean="0"/>
              <a:t>13/05/2021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D67512D-F478-438F-A962-B012D660C889}" type="slidenum">
              <a:rPr lang="en-GB" smtClean="0"/>
              <a:t>‹#›</a:t>
            </a:fld>
            <a:endParaRPr lang="en-GB" dirty="0"/>
          </a:p>
        </p:txBody>
      </p:sp>
    </p:spTree>
    <p:extLst>
      <p:ext uri="{BB962C8B-B14F-4D97-AF65-F5344CB8AC3E}">
        <p14:creationId xmlns:p14="http://schemas.microsoft.com/office/powerpoint/2010/main" val="14443412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40BE70A-98C2-452E-8B24-E853C8807C02}" type="datetimeFigureOut">
              <a:rPr lang="en-GB" smtClean="0"/>
              <a:t>13/05/2021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D67512D-F478-438F-A962-B012D660C889}" type="slidenum">
              <a:rPr lang="en-GB" smtClean="0"/>
              <a:t>‹#›</a:t>
            </a:fld>
            <a:endParaRPr lang="en-GB" dirty="0"/>
          </a:p>
        </p:txBody>
      </p:sp>
    </p:spTree>
    <p:extLst>
      <p:ext uri="{BB962C8B-B14F-4D97-AF65-F5344CB8AC3E}">
        <p14:creationId xmlns:p14="http://schemas.microsoft.com/office/powerpoint/2010/main" val="62675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40BE70A-98C2-452E-8B24-E853C8807C02}" type="datetimeFigureOut">
              <a:rPr lang="en-GB" smtClean="0"/>
              <a:t>13/05/2021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D67512D-F478-438F-A962-B012D660C889}" type="slidenum">
              <a:rPr lang="en-GB" smtClean="0"/>
              <a:t>‹#›</a:t>
            </a:fld>
            <a:endParaRPr lang="en-GB" dirty="0"/>
          </a:p>
        </p:txBody>
      </p:sp>
    </p:spTree>
    <p:extLst>
      <p:ext uri="{BB962C8B-B14F-4D97-AF65-F5344CB8AC3E}">
        <p14:creationId xmlns:p14="http://schemas.microsoft.com/office/powerpoint/2010/main" val="12472102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40BE70A-98C2-452E-8B24-E853C8807C02}" type="datetimeFigureOut">
              <a:rPr lang="en-GB" smtClean="0"/>
              <a:t>13/05/2021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D67512D-F478-438F-A962-B012D660C889}" type="slidenum">
              <a:rPr lang="en-GB" smtClean="0"/>
              <a:t>‹#›</a:t>
            </a:fld>
            <a:endParaRPr lang="en-GB" dirty="0"/>
          </a:p>
        </p:txBody>
      </p:sp>
    </p:spTree>
    <p:extLst>
      <p:ext uri="{BB962C8B-B14F-4D97-AF65-F5344CB8AC3E}">
        <p14:creationId xmlns:p14="http://schemas.microsoft.com/office/powerpoint/2010/main" val="72401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40BE70A-98C2-452E-8B24-E853C8807C02}" type="datetimeFigureOut">
              <a:rPr lang="en-GB" smtClean="0"/>
              <a:t>13/05/2021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D67512D-F478-438F-A962-B012D660C889}" type="slidenum">
              <a:rPr lang="en-GB" smtClean="0"/>
              <a:t>‹#›</a:t>
            </a:fld>
            <a:endParaRPr lang="en-GB" dirty="0"/>
          </a:p>
        </p:txBody>
      </p:sp>
    </p:spTree>
    <p:extLst>
      <p:ext uri="{BB962C8B-B14F-4D97-AF65-F5344CB8AC3E}">
        <p14:creationId xmlns:p14="http://schemas.microsoft.com/office/powerpoint/2010/main" val="2298379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0BE70A-98C2-452E-8B24-E853C8807C02}" type="datetimeFigureOut">
              <a:rPr lang="en-GB" smtClean="0"/>
              <a:t>13/05/2021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D67512D-F478-438F-A962-B012D660C889}" type="slidenum">
              <a:rPr lang="en-GB" smtClean="0"/>
              <a:t>‹#›</a:t>
            </a:fld>
            <a:endParaRPr lang="en-GB" dirty="0"/>
          </a:p>
        </p:txBody>
      </p:sp>
    </p:spTree>
    <p:extLst>
      <p:ext uri="{BB962C8B-B14F-4D97-AF65-F5344CB8AC3E}">
        <p14:creationId xmlns:p14="http://schemas.microsoft.com/office/powerpoint/2010/main" val="2290249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0BE70A-98C2-452E-8B24-E853C8807C02}" type="datetimeFigureOut">
              <a:rPr lang="en-GB" smtClean="0"/>
              <a:t>13/05/2021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D67512D-F478-438F-A962-B012D660C889}" type="slidenum">
              <a:rPr lang="en-GB" smtClean="0"/>
              <a:t>‹#›</a:t>
            </a:fld>
            <a:endParaRPr lang="en-GB" dirty="0"/>
          </a:p>
        </p:txBody>
      </p:sp>
    </p:spTree>
    <p:extLst>
      <p:ext uri="{BB962C8B-B14F-4D97-AF65-F5344CB8AC3E}">
        <p14:creationId xmlns:p14="http://schemas.microsoft.com/office/powerpoint/2010/main" val="57644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40BE70A-98C2-452E-8B24-E853C8807C02}" type="datetimeFigureOut">
              <a:rPr lang="en-GB" smtClean="0"/>
              <a:t>13/05/2021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D67512D-F478-438F-A962-B012D660C889}" type="slidenum">
              <a:rPr lang="en-GB" smtClean="0"/>
              <a:t>‹#›</a:t>
            </a:fld>
            <a:endParaRPr lang="en-GB" dirty="0"/>
          </a:p>
        </p:txBody>
      </p:sp>
    </p:spTree>
    <p:extLst>
      <p:ext uri="{BB962C8B-B14F-4D97-AF65-F5344CB8AC3E}">
        <p14:creationId xmlns:p14="http://schemas.microsoft.com/office/powerpoint/2010/main" val="30753944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0BE70A-98C2-452E-8B24-E853C8807C02}" type="datetimeFigureOut">
              <a:rPr lang="en-GB" smtClean="0"/>
              <a:t>13/05/2021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D67512D-F478-438F-A962-B012D660C889}" type="slidenum">
              <a:rPr lang="en-GB" smtClean="0"/>
              <a:t>‹#›</a:t>
            </a:fld>
            <a:endParaRPr lang="en-GB" dirty="0"/>
          </a:p>
        </p:txBody>
      </p:sp>
    </p:spTree>
    <p:extLst>
      <p:ext uri="{BB962C8B-B14F-4D97-AF65-F5344CB8AC3E}">
        <p14:creationId xmlns:p14="http://schemas.microsoft.com/office/powerpoint/2010/main" val="2554101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40BE70A-98C2-452E-8B24-E853C8807C02}" type="datetimeFigureOut">
              <a:rPr lang="en-GB" smtClean="0"/>
              <a:t>13/05/2021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D67512D-F478-438F-A962-B012D660C889}" type="slidenum">
              <a:rPr lang="en-GB" smtClean="0"/>
              <a:t>‹#›</a:t>
            </a:fld>
            <a:endParaRPr lang="en-GB" dirty="0"/>
          </a:p>
        </p:txBody>
      </p:sp>
    </p:spTree>
    <p:extLst>
      <p:ext uri="{BB962C8B-B14F-4D97-AF65-F5344CB8AC3E}">
        <p14:creationId xmlns:p14="http://schemas.microsoft.com/office/powerpoint/2010/main" val="6397798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8000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0BE70A-98C2-452E-8B24-E853C8807C02}" type="datetimeFigureOut">
              <a:rPr lang="en-GB" smtClean="0"/>
              <a:t>13/05/2021</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67512D-F478-438F-A962-B012D660C889}" type="slidenum">
              <a:rPr lang="en-GB" smtClean="0"/>
              <a:t>‹#›</a:t>
            </a:fld>
            <a:endParaRPr lang="en-GB" dirty="0"/>
          </a:p>
        </p:txBody>
      </p:sp>
    </p:spTree>
    <p:extLst>
      <p:ext uri="{BB962C8B-B14F-4D97-AF65-F5344CB8AC3E}">
        <p14:creationId xmlns:p14="http://schemas.microsoft.com/office/powerpoint/2010/main" val="1227589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1.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196948" y="154745"/>
            <a:ext cx="11788726" cy="6513341"/>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p:cNvSpPr/>
          <p:nvPr/>
        </p:nvSpPr>
        <p:spPr>
          <a:xfrm>
            <a:off x="407963" y="337625"/>
            <a:ext cx="11352628" cy="6161649"/>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1586274" y="662215"/>
            <a:ext cx="9144000" cy="1194001"/>
          </a:xfrm>
        </p:spPr>
        <p:txBody>
          <a:bodyPr/>
          <a:lstStyle/>
          <a:p>
            <a:r>
              <a:rPr lang="en-GB" dirty="0" smtClean="0">
                <a:latin typeface="Berlin Sans FB" panose="020E0602020502020306" pitchFamily="34" charset="0"/>
              </a:rPr>
              <a:t>Letters and Sounds </a:t>
            </a:r>
            <a:endParaRPr lang="en-GB" dirty="0">
              <a:latin typeface="Berlin Sans FB" panose="020E0602020502020306" pitchFamily="34" charset="0"/>
            </a:endParaRPr>
          </a:p>
        </p:txBody>
      </p:sp>
      <p:sp>
        <p:nvSpPr>
          <p:cNvPr id="3" name="Subtitle 2"/>
          <p:cNvSpPr>
            <a:spLocks noGrp="1"/>
          </p:cNvSpPr>
          <p:nvPr>
            <p:ph type="subTitle" idx="1"/>
          </p:nvPr>
        </p:nvSpPr>
        <p:spPr>
          <a:xfrm>
            <a:off x="1586274" y="2180806"/>
            <a:ext cx="9144000" cy="1655762"/>
          </a:xfrm>
        </p:spPr>
        <p:txBody>
          <a:bodyPr/>
          <a:lstStyle/>
          <a:p>
            <a:r>
              <a:rPr lang="en-GB" dirty="0" smtClean="0"/>
              <a:t>A guide to phonics at Ramsgate Holy Trinity C.E (Aided) Primary School</a:t>
            </a:r>
            <a:endParaRPr lang="en-GB" dirty="0"/>
          </a:p>
        </p:txBody>
      </p:sp>
      <p:pic>
        <p:nvPicPr>
          <p:cNvPr id="5" name="Picture 4"/>
          <p:cNvPicPr>
            <a:picLocks noChangeAspect="1"/>
          </p:cNvPicPr>
          <p:nvPr/>
        </p:nvPicPr>
        <p:blipFill>
          <a:blip r:embed="rId2"/>
          <a:stretch>
            <a:fillRect/>
          </a:stretch>
        </p:blipFill>
        <p:spPr>
          <a:xfrm>
            <a:off x="561115" y="424307"/>
            <a:ext cx="1223590" cy="1312758"/>
          </a:xfrm>
          <a:prstGeom prst="rect">
            <a:avLst/>
          </a:prstGeom>
        </p:spPr>
      </p:pic>
      <p:pic>
        <p:nvPicPr>
          <p:cNvPr id="7" name="Picture 6"/>
          <p:cNvPicPr>
            <a:picLocks noChangeAspect="1"/>
          </p:cNvPicPr>
          <p:nvPr/>
        </p:nvPicPr>
        <p:blipFill rotWithShape="1">
          <a:blip r:embed="rId3"/>
          <a:srcRect r="17786" b="5616"/>
          <a:stretch/>
        </p:blipFill>
        <p:spPr>
          <a:xfrm>
            <a:off x="8526072" y="3543070"/>
            <a:ext cx="2494321" cy="1914858"/>
          </a:xfrm>
          <a:prstGeom prst="rect">
            <a:avLst/>
          </a:prstGeom>
        </p:spPr>
      </p:pic>
      <p:pic>
        <p:nvPicPr>
          <p:cNvPr id="8" name="Picture 7"/>
          <p:cNvPicPr>
            <a:picLocks noChangeAspect="1"/>
          </p:cNvPicPr>
          <p:nvPr/>
        </p:nvPicPr>
        <p:blipFill>
          <a:blip r:embed="rId4"/>
          <a:stretch>
            <a:fillRect/>
          </a:stretch>
        </p:blipFill>
        <p:spPr>
          <a:xfrm>
            <a:off x="1110563" y="3543070"/>
            <a:ext cx="2818678" cy="1881749"/>
          </a:xfrm>
          <a:prstGeom prst="rect">
            <a:avLst/>
          </a:prstGeom>
        </p:spPr>
      </p:pic>
      <p:pic>
        <p:nvPicPr>
          <p:cNvPr id="9" name="Picture 8"/>
          <p:cNvPicPr>
            <a:picLocks noChangeAspect="1"/>
          </p:cNvPicPr>
          <p:nvPr/>
        </p:nvPicPr>
        <p:blipFill>
          <a:blip r:embed="rId5"/>
          <a:stretch>
            <a:fillRect/>
          </a:stretch>
        </p:blipFill>
        <p:spPr>
          <a:xfrm>
            <a:off x="4179019" y="3116273"/>
            <a:ext cx="4097275" cy="2735341"/>
          </a:xfrm>
          <a:prstGeom prst="rect">
            <a:avLst/>
          </a:prstGeom>
        </p:spPr>
      </p:pic>
    </p:spTree>
    <p:extLst>
      <p:ext uri="{BB962C8B-B14F-4D97-AF65-F5344CB8AC3E}">
        <p14:creationId xmlns:p14="http://schemas.microsoft.com/office/powerpoint/2010/main" val="27257263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261257" y="209007"/>
            <a:ext cx="11665132" cy="6374674"/>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p:cNvSpPr/>
          <p:nvPr/>
        </p:nvSpPr>
        <p:spPr>
          <a:xfrm>
            <a:off x="496389" y="391886"/>
            <a:ext cx="11207931" cy="599585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079946" y="1320319"/>
            <a:ext cx="8027753" cy="1123962"/>
          </a:xfrm>
        </p:spPr>
        <p:txBody>
          <a:bodyPr>
            <a:normAutofit/>
          </a:bodyPr>
          <a:lstStyle/>
          <a:p>
            <a:r>
              <a:rPr lang="en-GB" sz="4800" dirty="0" smtClean="0">
                <a:latin typeface="Berlin Sans FB" panose="020E0602020502020306" pitchFamily="34" charset="0"/>
              </a:rPr>
              <a:t>What is Letters and Sounds? </a:t>
            </a:r>
            <a:endParaRPr lang="en-GB" sz="4800" dirty="0">
              <a:latin typeface="Berlin Sans FB" panose="020E0602020502020306" pitchFamily="34" charset="0"/>
            </a:endParaRPr>
          </a:p>
        </p:txBody>
      </p:sp>
      <p:sp>
        <p:nvSpPr>
          <p:cNvPr id="3" name="Subtitle 2"/>
          <p:cNvSpPr>
            <a:spLocks noGrp="1"/>
          </p:cNvSpPr>
          <p:nvPr>
            <p:ph type="subTitle" idx="1"/>
          </p:nvPr>
        </p:nvSpPr>
        <p:spPr>
          <a:xfrm>
            <a:off x="1392620" y="2988163"/>
            <a:ext cx="9415468" cy="2552669"/>
          </a:xfrm>
        </p:spPr>
        <p:txBody>
          <a:bodyPr>
            <a:noAutofit/>
          </a:bodyPr>
          <a:lstStyle/>
          <a:p>
            <a:r>
              <a:rPr lang="en-GB" sz="2200" dirty="0" smtClean="0"/>
              <a:t>Letters </a:t>
            </a:r>
            <a:r>
              <a:rPr lang="en-GB" sz="2200" dirty="0"/>
              <a:t>and Sounds is a phonics resource published by the Department for </a:t>
            </a:r>
            <a:r>
              <a:rPr lang="en-GB" sz="2200" dirty="0" smtClean="0"/>
              <a:t>Education (DfE). </a:t>
            </a:r>
            <a:r>
              <a:rPr lang="en-GB" sz="2200" dirty="0"/>
              <a:t>It aims to build children's speaking and listening </a:t>
            </a:r>
            <a:r>
              <a:rPr lang="en-GB" sz="2200" dirty="0" smtClean="0"/>
              <a:t>skills, </a:t>
            </a:r>
            <a:r>
              <a:rPr lang="en-GB" sz="2200" dirty="0"/>
              <a:t>as well as </a:t>
            </a:r>
            <a:r>
              <a:rPr lang="en-GB" sz="2200" dirty="0" smtClean="0"/>
              <a:t>preparing children to read, </a:t>
            </a:r>
            <a:r>
              <a:rPr lang="en-GB" sz="2200" dirty="0"/>
              <a:t>by developing their phonic </a:t>
            </a:r>
            <a:r>
              <a:rPr lang="en-GB" sz="2200" dirty="0" smtClean="0"/>
              <a:t>knowledge. </a:t>
            </a:r>
            <a:r>
              <a:rPr lang="en-GB" sz="2200" dirty="0"/>
              <a:t>It sets out a detailed and systematic programme </a:t>
            </a:r>
            <a:r>
              <a:rPr lang="en-GB" sz="2200" dirty="0" smtClean="0"/>
              <a:t>with </a:t>
            </a:r>
            <a:r>
              <a:rPr lang="en-GB" sz="2200" dirty="0"/>
              <a:t>the aim of all children becoming fluent readers </a:t>
            </a:r>
            <a:r>
              <a:rPr lang="en-GB" sz="2200" dirty="0" smtClean="0"/>
              <a:t>and accurate spellers by </a:t>
            </a:r>
            <a:r>
              <a:rPr lang="en-GB" sz="2200" dirty="0"/>
              <a:t>the end of Key </a:t>
            </a:r>
            <a:r>
              <a:rPr lang="en-GB" sz="2200" dirty="0" smtClean="0"/>
              <a:t>Stage 1. </a:t>
            </a:r>
            <a:r>
              <a:rPr lang="en-GB" dirty="0"/>
              <a:t> </a:t>
            </a:r>
          </a:p>
        </p:txBody>
      </p:sp>
      <p:pic>
        <p:nvPicPr>
          <p:cNvPr id="5" name="Picture 4"/>
          <p:cNvPicPr>
            <a:picLocks noChangeAspect="1"/>
          </p:cNvPicPr>
          <p:nvPr/>
        </p:nvPicPr>
        <p:blipFill>
          <a:blip r:embed="rId2"/>
          <a:stretch>
            <a:fillRect/>
          </a:stretch>
        </p:blipFill>
        <p:spPr>
          <a:xfrm>
            <a:off x="716176" y="632572"/>
            <a:ext cx="1164841" cy="1249728"/>
          </a:xfrm>
          <a:prstGeom prst="rect">
            <a:avLst/>
          </a:prstGeom>
        </p:spPr>
      </p:pic>
    </p:spTree>
    <p:extLst>
      <p:ext uri="{BB962C8B-B14F-4D97-AF65-F5344CB8AC3E}">
        <p14:creationId xmlns:p14="http://schemas.microsoft.com/office/powerpoint/2010/main" val="4665737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274320" y="261853"/>
            <a:ext cx="11612880" cy="6334293"/>
          </a:xfrm>
          <a:prstGeom prst="rect">
            <a:avLst/>
          </a:prstGeom>
        </p:spPr>
      </p:pic>
      <p:sp>
        <p:nvSpPr>
          <p:cNvPr id="4" name="Rectangle 3"/>
          <p:cNvSpPr/>
          <p:nvPr/>
        </p:nvSpPr>
        <p:spPr>
          <a:xfrm>
            <a:off x="522514" y="449505"/>
            <a:ext cx="11116492" cy="591785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1914387" y="520119"/>
            <a:ext cx="8027753" cy="1123962"/>
          </a:xfrm>
        </p:spPr>
        <p:txBody>
          <a:bodyPr>
            <a:normAutofit/>
          </a:bodyPr>
          <a:lstStyle/>
          <a:p>
            <a:r>
              <a:rPr lang="en-GB" sz="4800" dirty="0" smtClean="0">
                <a:latin typeface="Berlin Sans FB" panose="020E0602020502020306" pitchFamily="34" charset="0"/>
              </a:rPr>
              <a:t>Letters and Sounds</a:t>
            </a:r>
            <a:endParaRPr lang="en-GB" sz="4800" dirty="0">
              <a:latin typeface="Berlin Sans FB" panose="020E0602020502020306" pitchFamily="34" charset="0"/>
            </a:endParaRPr>
          </a:p>
        </p:txBody>
      </p:sp>
      <p:pic>
        <p:nvPicPr>
          <p:cNvPr id="5" name="Picture 4"/>
          <p:cNvPicPr>
            <a:picLocks noChangeAspect="1"/>
          </p:cNvPicPr>
          <p:nvPr/>
        </p:nvPicPr>
        <p:blipFill>
          <a:blip r:embed="rId3"/>
          <a:stretch>
            <a:fillRect/>
          </a:stretch>
        </p:blipFill>
        <p:spPr>
          <a:xfrm>
            <a:off x="806787" y="650422"/>
            <a:ext cx="1154118" cy="1238223"/>
          </a:xfrm>
          <a:prstGeom prst="rect">
            <a:avLst/>
          </a:prstGeom>
        </p:spPr>
      </p:pic>
      <p:pic>
        <p:nvPicPr>
          <p:cNvPr id="6" name="Picture 5"/>
          <p:cNvPicPr>
            <a:picLocks noChangeAspect="1"/>
          </p:cNvPicPr>
          <p:nvPr/>
        </p:nvPicPr>
        <p:blipFill>
          <a:blip r:embed="rId4"/>
          <a:stretch>
            <a:fillRect/>
          </a:stretch>
        </p:blipFill>
        <p:spPr>
          <a:xfrm>
            <a:off x="1960905" y="3114988"/>
            <a:ext cx="2340038" cy="1243697"/>
          </a:xfrm>
          <a:prstGeom prst="rect">
            <a:avLst/>
          </a:prstGeom>
        </p:spPr>
      </p:pic>
      <p:pic>
        <p:nvPicPr>
          <p:cNvPr id="7" name="Picture 6"/>
          <p:cNvPicPr>
            <a:picLocks noChangeAspect="1"/>
          </p:cNvPicPr>
          <p:nvPr/>
        </p:nvPicPr>
        <p:blipFill>
          <a:blip r:embed="rId5"/>
          <a:stretch>
            <a:fillRect/>
          </a:stretch>
        </p:blipFill>
        <p:spPr>
          <a:xfrm>
            <a:off x="4744410" y="3114988"/>
            <a:ext cx="2325390" cy="1239033"/>
          </a:xfrm>
          <a:prstGeom prst="rect">
            <a:avLst/>
          </a:prstGeom>
        </p:spPr>
      </p:pic>
      <p:pic>
        <p:nvPicPr>
          <p:cNvPr id="8" name="Picture 7"/>
          <p:cNvPicPr>
            <a:picLocks noChangeAspect="1"/>
          </p:cNvPicPr>
          <p:nvPr/>
        </p:nvPicPr>
        <p:blipFill>
          <a:blip r:embed="rId6"/>
          <a:stretch>
            <a:fillRect/>
          </a:stretch>
        </p:blipFill>
        <p:spPr>
          <a:xfrm>
            <a:off x="7513267" y="3114988"/>
            <a:ext cx="2428873" cy="1290912"/>
          </a:xfrm>
          <a:prstGeom prst="rect">
            <a:avLst/>
          </a:prstGeom>
        </p:spPr>
      </p:pic>
      <p:pic>
        <p:nvPicPr>
          <p:cNvPr id="9" name="Picture 8"/>
          <p:cNvPicPr>
            <a:picLocks noChangeAspect="1"/>
          </p:cNvPicPr>
          <p:nvPr/>
        </p:nvPicPr>
        <p:blipFill>
          <a:blip r:embed="rId7"/>
          <a:stretch>
            <a:fillRect/>
          </a:stretch>
        </p:blipFill>
        <p:spPr>
          <a:xfrm>
            <a:off x="1880621" y="4755878"/>
            <a:ext cx="2420322" cy="1286367"/>
          </a:xfrm>
          <a:prstGeom prst="rect">
            <a:avLst/>
          </a:prstGeom>
        </p:spPr>
      </p:pic>
      <p:pic>
        <p:nvPicPr>
          <p:cNvPr id="10" name="Picture 9"/>
          <p:cNvPicPr>
            <a:picLocks noChangeAspect="1"/>
          </p:cNvPicPr>
          <p:nvPr/>
        </p:nvPicPr>
        <p:blipFill>
          <a:blip r:embed="rId8"/>
          <a:stretch>
            <a:fillRect/>
          </a:stretch>
        </p:blipFill>
        <p:spPr>
          <a:xfrm>
            <a:off x="4744410" y="4755877"/>
            <a:ext cx="2414225" cy="1286367"/>
          </a:xfrm>
          <a:prstGeom prst="rect">
            <a:avLst/>
          </a:prstGeom>
        </p:spPr>
      </p:pic>
      <p:pic>
        <p:nvPicPr>
          <p:cNvPr id="11" name="Picture 10"/>
          <p:cNvPicPr>
            <a:picLocks noChangeAspect="1"/>
          </p:cNvPicPr>
          <p:nvPr/>
        </p:nvPicPr>
        <p:blipFill>
          <a:blip r:embed="rId9"/>
          <a:stretch>
            <a:fillRect/>
          </a:stretch>
        </p:blipFill>
        <p:spPr>
          <a:xfrm>
            <a:off x="7521818" y="4755876"/>
            <a:ext cx="2420322" cy="1286367"/>
          </a:xfrm>
          <a:prstGeom prst="rect">
            <a:avLst/>
          </a:prstGeom>
        </p:spPr>
      </p:pic>
      <p:sp>
        <p:nvSpPr>
          <p:cNvPr id="3" name="Subtitle 2"/>
          <p:cNvSpPr>
            <a:spLocks noGrp="1"/>
          </p:cNvSpPr>
          <p:nvPr>
            <p:ph type="subTitle" idx="1"/>
          </p:nvPr>
        </p:nvSpPr>
        <p:spPr>
          <a:xfrm>
            <a:off x="1508760" y="1882632"/>
            <a:ext cx="9144000" cy="842205"/>
          </a:xfrm>
        </p:spPr>
        <p:txBody>
          <a:bodyPr>
            <a:noAutofit/>
          </a:bodyPr>
          <a:lstStyle/>
          <a:p>
            <a:pPr>
              <a:lnSpc>
                <a:spcPct val="100000"/>
              </a:lnSpc>
              <a:spcBef>
                <a:spcPct val="0"/>
              </a:spcBef>
            </a:pPr>
            <a:r>
              <a:rPr lang="en-GB" altLang="en-US" sz="2200" dirty="0" smtClean="0">
                <a:solidFill>
                  <a:schemeClr val="tx1"/>
                </a:solidFill>
              </a:rPr>
              <a:t>The programme is divided into six phases. During the programme new skills are taught, continually building on previous learning.</a:t>
            </a:r>
            <a:endParaRPr lang="en-GB" altLang="en-US" sz="2200" dirty="0">
              <a:solidFill>
                <a:schemeClr val="tx1"/>
              </a:solidFill>
            </a:endParaRPr>
          </a:p>
        </p:txBody>
      </p:sp>
    </p:spTree>
    <p:extLst>
      <p:ext uri="{BB962C8B-B14F-4D97-AF65-F5344CB8AC3E}">
        <p14:creationId xmlns:p14="http://schemas.microsoft.com/office/powerpoint/2010/main" val="33219831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67285" y="261853"/>
            <a:ext cx="11662117" cy="6334293"/>
          </a:xfrm>
          <a:prstGeom prst="rect">
            <a:avLst/>
          </a:prstGeom>
        </p:spPr>
      </p:pic>
      <p:sp>
        <p:nvSpPr>
          <p:cNvPr id="4" name="Rectangle 3"/>
          <p:cNvSpPr/>
          <p:nvPr/>
        </p:nvSpPr>
        <p:spPr>
          <a:xfrm>
            <a:off x="506437" y="464234"/>
            <a:ext cx="11197883" cy="592249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613953" y="542565"/>
            <a:ext cx="10985863" cy="983394"/>
          </a:xfrm>
        </p:spPr>
        <p:txBody>
          <a:bodyPr>
            <a:normAutofit/>
          </a:bodyPr>
          <a:lstStyle/>
          <a:p>
            <a:r>
              <a:rPr lang="en-GB" sz="4800" u="sng" dirty="0" smtClean="0">
                <a:latin typeface="Berlin Sans FB" panose="020E0602020502020306" pitchFamily="34" charset="0"/>
              </a:rPr>
              <a:t>Phase 1</a:t>
            </a:r>
            <a:endParaRPr lang="en-GB" sz="4800" u="sng" dirty="0">
              <a:latin typeface="Berlin Sans FB" panose="020E0602020502020306" pitchFamily="34" charset="0"/>
            </a:endParaRPr>
          </a:p>
        </p:txBody>
      </p:sp>
      <p:pic>
        <p:nvPicPr>
          <p:cNvPr id="5" name="Picture 4"/>
          <p:cNvPicPr>
            <a:picLocks noChangeAspect="1"/>
          </p:cNvPicPr>
          <p:nvPr/>
        </p:nvPicPr>
        <p:blipFill>
          <a:blip r:embed="rId3"/>
          <a:stretch>
            <a:fillRect/>
          </a:stretch>
        </p:blipFill>
        <p:spPr>
          <a:xfrm>
            <a:off x="716176" y="632572"/>
            <a:ext cx="1164841" cy="1249728"/>
          </a:xfrm>
          <a:prstGeom prst="rect">
            <a:avLst/>
          </a:prstGeom>
        </p:spPr>
      </p:pic>
      <p:pic>
        <p:nvPicPr>
          <p:cNvPr id="9" name="Picture 8"/>
          <p:cNvPicPr>
            <a:picLocks noChangeAspect="1"/>
          </p:cNvPicPr>
          <p:nvPr/>
        </p:nvPicPr>
        <p:blipFill>
          <a:blip r:embed="rId4"/>
          <a:stretch>
            <a:fillRect/>
          </a:stretch>
        </p:blipFill>
        <p:spPr>
          <a:xfrm>
            <a:off x="3687982" y="3719074"/>
            <a:ext cx="4834791" cy="2360515"/>
          </a:xfrm>
          <a:prstGeom prst="rect">
            <a:avLst/>
          </a:prstGeom>
        </p:spPr>
      </p:pic>
      <p:sp>
        <p:nvSpPr>
          <p:cNvPr id="3" name="Subtitle 2"/>
          <p:cNvSpPr>
            <a:spLocks noGrp="1"/>
          </p:cNvSpPr>
          <p:nvPr>
            <p:ph type="subTitle" idx="1"/>
          </p:nvPr>
        </p:nvSpPr>
        <p:spPr>
          <a:xfrm>
            <a:off x="1298596" y="1772769"/>
            <a:ext cx="9415468" cy="2037745"/>
          </a:xfrm>
        </p:spPr>
        <p:txBody>
          <a:bodyPr>
            <a:noAutofit/>
          </a:bodyPr>
          <a:lstStyle/>
          <a:p>
            <a:r>
              <a:rPr lang="en-GB" sz="2200" dirty="0"/>
              <a:t>This </a:t>
            </a:r>
            <a:r>
              <a:rPr lang="en-GB" sz="2200" dirty="0" smtClean="0"/>
              <a:t>phase is taught primarily in </a:t>
            </a:r>
            <a:r>
              <a:rPr lang="en-GB" sz="2200" dirty="0"/>
              <a:t>Nurseries and at the </a:t>
            </a:r>
            <a:r>
              <a:rPr lang="en-GB" sz="2200" dirty="0" smtClean="0"/>
              <a:t>very </a:t>
            </a:r>
            <a:r>
              <a:rPr lang="en-GB" sz="2200" dirty="0"/>
              <a:t>beginning of the Reception year. It falls </a:t>
            </a:r>
            <a:r>
              <a:rPr lang="en-GB" sz="2200" dirty="0" smtClean="0"/>
              <a:t>within </a:t>
            </a:r>
            <a:r>
              <a:rPr lang="en-GB" sz="2200" dirty="0"/>
              <a:t>the Communication, Language and Literacy area of learning in the Early Years Foundation Stage Curriculum. </a:t>
            </a:r>
            <a:endParaRPr lang="en-GB" sz="2200" dirty="0" smtClean="0"/>
          </a:p>
          <a:p>
            <a:r>
              <a:rPr lang="en-GB" sz="2200" dirty="0" smtClean="0"/>
              <a:t>During </a:t>
            </a:r>
            <a:r>
              <a:rPr lang="en-GB" sz="2200" dirty="0"/>
              <a:t>this phase, children </a:t>
            </a:r>
            <a:r>
              <a:rPr lang="en-GB" sz="2200" dirty="0" smtClean="0"/>
              <a:t>are exposed </a:t>
            </a:r>
            <a:r>
              <a:rPr lang="en-GB" sz="2200" dirty="0"/>
              <a:t>to a </a:t>
            </a:r>
            <a:r>
              <a:rPr lang="en-GB" sz="2200" dirty="0" smtClean="0"/>
              <a:t>language-rich environment and are taught the basic elements of blending and segmenting. </a:t>
            </a:r>
            <a:endParaRPr lang="en-GB" sz="2200" dirty="0"/>
          </a:p>
          <a:p>
            <a:r>
              <a:rPr lang="en-GB" dirty="0"/>
              <a:t> </a:t>
            </a:r>
          </a:p>
          <a:p>
            <a:r>
              <a:rPr lang="en-GB" dirty="0"/>
              <a:t> </a:t>
            </a:r>
          </a:p>
        </p:txBody>
      </p:sp>
    </p:spTree>
    <p:extLst>
      <p:ext uri="{BB962C8B-B14F-4D97-AF65-F5344CB8AC3E}">
        <p14:creationId xmlns:p14="http://schemas.microsoft.com/office/powerpoint/2010/main" val="411921127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53218" y="261853"/>
            <a:ext cx="11704320" cy="6334293"/>
          </a:xfrm>
          <a:prstGeom prst="rect">
            <a:avLst/>
          </a:prstGeom>
        </p:spPr>
      </p:pic>
      <p:sp>
        <p:nvSpPr>
          <p:cNvPr id="4" name="Rectangle 3"/>
          <p:cNvSpPr/>
          <p:nvPr/>
        </p:nvSpPr>
        <p:spPr>
          <a:xfrm>
            <a:off x="488349" y="474784"/>
            <a:ext cx="11234057" cy="590843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1881017" y="662316"/>
            <a:ext cx="8548631" cy="983394"/>
          </a:xfrm>
        </p:spPr>
        <p:txBody>
          <a:bodyPr>
            <a:noAutofit/>
          </a:bodyPr>
          <a:lstStyle/>
          <a:p>
            <a:r>
              <a:rPr lang="en-GB" sz="4800" u="sng" dirty="0" smtClean="0">
                <a:latin typeface="Berlin Sans FB" panose="020E0602020502020306" pitchFamily="34" charset="0"/>
              </a:rPr>
              <a:t>Oral Blending and Segmenting </a:t>
            </a:r>
            <a:endParaRPr lang="en-GB" sz="4800" u="sng" dirty="0">
              <a:latin typeface="Berlin Sans FB" panose="020E0602020502020306" pitchFamily="34" charset="0"/>
            </a:endParaRPr>
          </a:p>
        </p:txBody>
      </p:sp>
      <p:sp>
        <p:nvSpPr>
          <p:cNvPr id="3" name="Subtitle 2"/>
          <p:cNvSpPr>
            <a:spLocks noGrp="1"/>
          </p:cNvSpPr>
          <p:nvPr>
            <p:ph type="subTitle" idx="1"/>
          </p:nvPr>
        </p:nvSpPr>
        <p:spPr>
          <a:xfrm>
            <a:off x="1397643" y="2247982"/>
            <a:ext cx="9415468" cy="3743866"/>
          </a:xfrm>
        </p:spPr>
        <p:txBody>
          <a:bodyPr>
            <a:noAutofit/>
          </a:bodyPr>
          <a:lstStyle/>
          <a:p>
            <a:r>
              <a:rPr lang="en-GB" sz="2200" dirty="0" smtClean="0"/>
              <a:t>These are two very important </a:t>
            </a:r>
            <a:r>
              <a:rPr lang="en-GB" sz="2200" dirty="0"/>
              <a:t>skills that early readers </a:t>
            </a:r>
            <a:r>
              <a:rPr lang="en-GB" sz="2200" b="1" u="sng" dirty="0"/>
              <a:t>must</a:t>
            </a:r>
            <a:r>
              <a:rPr lang="en-GB" sz="2200" dirty="0"/>
              <a:t> </a:t>
            </a:r>
            <a:r>
              <a:rPr lang="en-GB" sz="2200" dirty="0" smtClean="0"/>
              <a:t>develop. At first an adult will model how this is done, but continuous practice will enable children to do this independently.</a:t>
            </a:r>
          </a:p>
          <a:p>
            <a:endParaRPr lang="en-GB" sz="2200" dirty="0" smtClean="0"/>
          </a:p>
          <a:p>
            <a:r>
              <a:rPr lang="en-GB" sz="2200" dirty="0" smtClean="0"/>
              <a:t> </a:t>
            </a:r>
            <a:r>
              <a:rPr lang="en-GB" sz="2200" b="1" dirty="0" smtClean="0"/>
              <a:t>Blending</a:t>
            </a:r>
            <a:r>
              <a:rPr lang="en-GB" sz="2200" dirty="0"/>
              <a:t> involves pulling together individual sounds or syllables within </a:t>
            </a:r>
            <a:r>
              <a:rPr lang="en-GB" sz="2200" dirty="0" smtClean="0"/>
              <a:t>words. For </a:t>
            </a:r>
            <a:r>
              <a:rPr lang="en-GB" sz="2200" dirty="0"/>
              <a:t>example: m-a-n </a:t>
            </a:r>
            <a:r>
              <a:rPr lang="en-GB" sz="2200" dirty="0" smtClean="0"/>
              <a:t>man. </a:t>
            </a:r>
          </a:p>
          <a:p>
            <a:r>
              <a:rPr lang="en-GB" sz="2200" dirty="0" smtClean="0"/>
              <a:t> </a:t>
            </a:r>
            <a:endParaRPr lang="en-GB" sz="2200" dirty="0"/>
          </a:p>
          <a:p>
            <a:r>
              <a:rPr lang="en-GB" sz="2200" dirty="0"/>
              <a:t> </a:t>
            </a:r>
            <a:r>
              <a:rPr lang="en-GB" sz="2200" b="1" dirty="0" smtClean="0"/>
              <a:t>Segmenting</a:t>
            </a:r>
            <a:r>
              <a:rPr lang="en-GB" sz="2200" dirty="0"/>
              <a:t> involves breaking words down into individual sounds or </a:t>
            </a:r>
            <a:r>
              <a:rPr lang="en-GB" sz="2200" dirty="0" smtClean="0"/>
              <a:t>syllables. For </a:t>
            </a:r>
            <a:r>
              <a:rPr lang="en-GB" sz="2200" dirty="0"/>
              <a:t>example: dog </a:t>
            </a:r>
            <a:r>
              <a:rPr lang="en-GB" sz="2200" dirty="0" smtClean="0"/>
              <a:t>d-o-g.</a:t>
            </a:r>
            <a:endParaRPr lang="en-GB" sz="2200" dirty="0"/>
          </a:p>
          <a:p>
            <a:r>
              <a:rPr lang="en-GB" dirty="0"/>
              <a:t> </a:t>
            </a:r>
          </a:p>
        </p:txBody>
      </p:sp>
      <p:pic>
        <p:nvPicPr>
          <p:cNvPr id="5" name="Picture 4"/>
          <p:cNvPicPr>
            <a:picLocks noChangeAspect="1"/>
          </p:cNvPicPr>
          <p:nvPr/>
        </p:nvPicPr>
        <p:blipFill>
          <a:blip r:embed="rId3"/>
          <a:stretch>
            <a:fillRect/>
          </a:stretch>
        </p:blipFill>
        <p:spPr>
          <a:xfrm>
            <a:off x="716176" y="632572"/>
            <a:ext cx="1164841" cy="1249728"/>
          </a:xfrm>
          <a:prstGeom prst="rect">
            <a:avLst/>
          </a:prstGeom>
        </p:spPr>
      </p:pic>
    </p:spTree>
    <p:extLst>
      <p:ext uri="{BB962C8B-B14F-4D97-AF65-F5344CB8AC3E}">
        <p14:creationId xmlns:p14="http://schemas.microsoft.com/office/powerpoint/2010/main" val="39213167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2"/>
          <a:stretch>
            <a:fillRect/>
          </a:stretch>
        </p:blipFill>
        <p:spPr>
          <a:xfrm>
            <a:off x="267285" y="261853"/>
            <a:ext cx="11676185" cy="6334293"/>
          </a:xfrm>
          <a:prstGeom prst="rect">
            <a:avLst/>
          </a:prstGeom>
        </p:spPr>
      </p:pic>
      <p:sp>
        <p:nvSpPr>
          <p:cNvPr id="4" name="Rectangle 3"/>
          <p:cNvSpPr/>
          <p:nvPr/>
        </p:nvSpPr>
        <p:spPr>
          <a:xfrm>
            <a:off x="492369" y="474784"/>
            <a:ext cx="11183816" cy="590843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613954" y="632572"/>
            <a:ext cx="11062231" cy="1026411"/>
          </a:xfrm>
        </p:spPr>
        <p:txBody>
          <a:bodyPr>
            <a:normAutofit/>
          </a:bodyPr>
          <a:lstStyle/>
          <a:p>
            <a:r>
              <a:rPr lang="en-GB" sz="4800" u="sng" dirty="0" smtClean="0">
                <a:latin typeface="Berlin Sans FB" panose="020E0602020502020306" pitchFamily="34" charset="0"/>
              </a:rPr>
              <a:t>Phase 2</a:t>
            </a:r>
            <a:endParaRPr lang="en-GB" sz="4800" u="sng" dirty="0">
              <a:latin typeface="Berlin Sans FB" panose="020E0602020502020306" pitchFamily="34" charset="0"/>
            </a:endParaRPr>
          </a:p>
        </p:txBody>
      </p:sp>
      <p:sp>
        <p:nvSpPr>
          <p:cNvPr id="3" name="Subtitle 2"/>
          <p:cNvSpPr>
            <a:spLocks noGrp="1"/>
          </p:cNvSpPr>
          <p:nvPr>
            <p:ph type="subTitle" idx="1"/>
          </p:nvPr>
        </p:nvSpPr>
        <p:spPr>
          <a:xfrm>
            <a:off x="1175136" y="2159010"/>
            <a:ext cx="9727935" cy="1694750"/>
          </a:xfrm>
        </p:spPr>
        <p:txBody>
          <a:bodyPr>
            <a:noAutofit/>
          </a:bodyPr>
          <a:lstStyle/>
          <a:p>
            <a:r>
              <a:rPr lang="en-GB" sz="2200" dirty="0"/>
              <a:t>This phase typically takes place in the Autumn term of Reception and it builds upon the oral blending </a:t>
            </a:r>
            <a:r>
              <a:rPr lang="en-GB" sz="2200" dirty="0" smtClean="0"/>
              <a:t>and </a:t>
            </a:r>
            <a:r>
              <a:rPr lang="en-GB" sz="2200" dirty="0"/>
              <a:t>segmenting of the previous phase. Children will continue to practise what they have learnt. They will also be taught the </a:t>
            </a:r>
            <a:r>
              <a:rPr lang="en-GB" sz="2200" dirty="0" smtClean="0"/>
              <a:t>grapheme - phoneme </a:t>
            </a:r>
            <a:r>
              <a:rPr lang="en-GB" sz="2200" dirty="0"/>
              <a:t>representations for the letters </a:t>
            </a:r>
            <a:r>
              <a:rPr lang="en-GB" sz="2200" dirty="0" smtClean="0"/>
              <a:t>listed </a:t>
            </a:r>
            <a:r>
              <a:rPr lang="en-GB" sz="2200" dirty="0"/>
              <a:t>below. </a:t>
            </a:r>
            <a:r>
              <a:rPr lang="en-GB" dirty="0">
                <a:latin typeface="SassoonCRInfant" panose="02010503020300020003" pitchFamily="2" charset="0"/>
              </a:rPr>
              <a:t> </a:t>
            </a:r>
          </a:p>
          <a:p>
            <a:endParaRPr lang="en-GB" dirty="0">
              <a:latin typeface="SassoonCRInfant" panose="02010503020300020003" pitchFamily="2" charset="0"/>
            </a:endParaRPr>
          </a:p>
          <a:p>
            <a:r>
              <a:rPr lang="en-GB" dirty="0"/>
              <a:t> </a:t>
            </a:r>
          </a:p>
          <a:p>
            <a:r>
              <a:rPr lang="en-GB" dirty="0"/>
              <a:t> </a:t>
            </a:r>
          </a:p>
        </p:txBody>
      </p:sp>
      <p:pic>
        <p:nvPicPr>
          <p:cNvPr id="5" name="Picture 4"/>
          <p:cNvPicPr>
            <a:picLocks noChangeAspect="1"/>
          </p:cNvPicPr>
          <p:nvPr/>
        </p:nvPicPr>
        <p:blipFill>
          <a:blip r:embed="rId3"/>
          <a:stretch>
            <a:fillRect/>
          </a:stretch>
        </p:blipFill>
        <p:spPr>
          <a:xfrm>
            <a:off x="716176" y="632572"/>
            <a:ext cx="1164841" cy="1249728"/>
          </a:xfrm>
          <a:prstGeom prst="rect">
            <a:avLst/>
          </a:prstGeom>
        </p:spPr>
      </p:pic>
      <p:pic>
        <p:nvPicPr>
          <p:cNvPr id="7" name="Picture 6"/>
          <p:cNvPicPr>
            <a:picLocks noChangeAspect="1"/>
          </p:cNvPicPr>
          <p:nvPr/>
        </p:nvPicPr>
        <p:blipFill>
          <a:blip r:embed="rId4"/>
          <a:stretch>
            <a:fillRect/>
          </a:stretch>
        </p:blipFill>
        <p:spPr>
          <a:xfrm>
            <a:off x="1253566" y="3853760"/>
            <a:ext cx="9571074" cy="1380444"/>
          </a:xfrm>
          <a:prstGeom prst="rect">
            <a:avLst/>
          </a:prstGeom>
        </p:spPr>
      </p:pic>
    </p:spTree>
    <p:extLst>
      <p:ext uri="{BB962C8B-B14F-4D97-AF65-F5344CB8AC3E}">
        <p14:creationId xmlns:p14="http://schemas.microsoft.com/office/powerpoint/2010/main" val="23645719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67286" y="261853"/>
            <a:ext cx="11648049" cy="6334293"/>
          </a:xfrm>
          <a:prstGeom prst="rect">
            <a:avLst/>
          </a:prstGeom>
        </p:spPr>
      </p:pic>
      <p:sp>
        <p:nvSpPr>
          <p:cNvPr id="4" name="Rectangle 3"/>
          <p:cNvSpPr/>
          <p:nvPr/>
        </p:nvSpPr>
        <p:spPr>
          <a:xfrm>
            <a:off x="497327" y="481817"/>
            <a:ext cx="11141611" cy="589436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594795" y="556078"/>
            <a:ext cx="10946674" cy="1123962"/>
          </a:xfrm>
        </p:spPr>
        <p:txBody>
          <a:bodyPr>
            <a:normAutofit/>
          </a:bodyPr>
          <a:lstStyle/>
          <a:p>
            <a:r>
              <a:rPr lang="en-GB" sz="4800" u="sng" dirty="0" smtClean="0">
                <a:latin typeface="Berlin Sans FB" panose="020E0602020502020306" pitchFamily="34" charset="0"/>
              </a:rPr>
              <a:t>Phase 3</a:t>
            </a:r>
            <a:endParaRPr lang="en-GB" sz="4800" u="sng" dirty="0">
              <a:latin typeface="Berlin Sans FB" panose="020E0602020502020306" pitchFamily="34" charset="0"/>
            </a:endParaRPr>
          </a:p>
        </p:txBody>
      </p:sp>
      <p:sp>
        <p:nvSpPr>
          <p:cNvPr id="3" name="Subtitle 2"/>
          <p:cNvSpPr>
            <a:spLocks noGrp="1"/>
          </p:cNvSpPr>
          <p:nvPr>
            <p:ph type="subTitle" idx="1"/>
          </p:nvPr>
        </p:nvSpPr>
        <p:spPr>
          <a:xfrm>
            <a:off x="1175136" y="2050750"/>
            <a:ext cx="9727935" cy="1694750"/>
          </a:xfrm>
        </p:spPr>
        <p:txBody>
          <a:bodyPr>
            <a:noAutofit/>
          </a:bodyPr>
          <a:lstStyle/>
          <a:p>
            <a:r>
              <a:rPr lang="en-GB" sz="2200" dirty="0"/>
              <a:t>This phase is usually taught during the Spring and Summer term of Reception. The purpose of this phase is to teach the children the remaining letters of the alphabet and some sounds of which are made up of two or three letters. These are known as digraphs and trigraphs. </a:t>
            </a:r>
            <a:r>
              <a:rPr lang="en-GB" sz="2200" dirty="0" smtClean="0"/>
              <a:t>The sounds listed in the table below are taught in phase 3.</a:t>
            </a:r>
            <a:r>
              <a:rPr lang="en-GB" sz="2200" dirty="0"/>
              <a:t> </a:t>
            </a:r>
          </a:p>
          <a:p>
            <a:endParaRPr lang="en-GB" dirty="0">
              <a:latin typeface="SassoonCRInfant" panose="02010503020300020003" pitchFamily="2" charset="0"/>
            </a:endParaRPr>
          </a:p>
          <a:p>
            <a:r>
              <a:rPr lang="en-GB" dirty="0"/>
              <a:t> </a:t>
            </a:r>
          </a:p>
          <a:p>
            <a:r>
              <a:rPr lang="en-GB" dirty="0"/>
              <a:t> </a:t>
            </a:r>
          </a:p>
        </p:txBody>
      </p:sp>
      <p:pic>
        <p:nvPicPr>
          <p:cNvPr id="5" name="Picture 4"/>
          <p:cNvPicPr>
            <a:picLocks noChangeAspect="1"/>
          </p:cNvPicPr>
          <p:nvPr/>
        </p:nvPicPr>
        <p:blipFill>
          <a:blip r:embed="rId3"/>
          <a:stretch>
            <a:fillRect/>
          </a:stretch>
        </p:blipFill>
        <p:spPr>
          <a:xfrm>
            <a:off x="716176" y="632572"/>
            <a:ext cx="1164841" cy="1249728"/>
          </a:xfrm>
          <a:prstGeom prst="rect">
            <a:avLst/>
          </a:prstGeom>
        </p:spPr>
      </p:pic>
      <p:pic>
        <p:nvPicPr>
          <p:cNvPr id="8" name="Picture 7"/>
          <p:cNvPicPr>
            <a:picLocks noChangeAspect="1"/>
          </p:cNvPicPr>
          <p:nvPr/>
        </p:nvPicPr>
        <p:blipFill>
          <a:blip r:embed="rId4"/>
          <a:stretch>
            <a:fillRect/>
          </a:stretch>
        </p:blipFill>
        <p:spPr>
          <a:xfrm>
            <a:off x="1286430" y="3736780"/>
            <a:ext cx="9505345" cy="1973664"/>
          </a:xfrm>
          <a:prstGeom prst="rect">
            <a:avLst/>
          </a:prstGeom>
        </p:spPr>
      </p:pic>
    </p:spTree>
    <p:extLst>
      <p:ext uri="{BB962C8B-B14F-4D97-AF65-F5344CB8AC3E}">
        <p14:creationId xmlns:p14="http://schemas.microsoft.com/office/powerpoint/2010/main" val="333071175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61257" y="261853"/>
            <a:ext cx="11652069" cy="6334293"/>
          </a:xfrm>
          <a:prstGeom prst="rect">
            <a:avLst/>
          </a:prstGeom>
        </p:spPr>
      </p:pic>
      <p:sp>
        <p:nvSpPr>
          <p:cNvPr id="4" name="Rectangle 3"/>
          <p:cNvSpPr/>
          <p:nvPr/>
        </p:nvSpPr>
        <p:spPr>
          <a:xfrm>
            <a:off x="483326" y="457201"/>
            <a:ext cx="11207931" cy="598278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600892" y="632573"/>
            <a:ext cx="10946674" cy="981844"/>
          </a:xfrm>
        </p:spPr>
        <p:txBody>
          <a:bodyPr>
            <a:normAutofit/>
          </a:bodyPr>
          <a:lstStyle/>
          <a:p>
            <a:r>
              <a:rPr lang="en-GB" sz="4800" u="sng" dirty="0" smtClean="0">
                <a:latin typeface="Berlin Sans FB" panose="020E0602020502020306" pitchFamily="34" charset="0"/>
              </a:rPr>
              <a:t>Phase 4</a:t>
            </a:r>
            <a:endParaRPr lang="en-GB" sz="4800" u="sng" dirty="0">
              <a:latin typeface="Berlin Sans FB" panose="020E0602020502020306" pitchFamily="34" charset="0"/>
            </a:endParaRPr>
          </a:p>
        </p:txBody>
      </p:sp>
      <p:sp>
        <p:nvSpPr>
          <p:cNvPr id="3" name="Subtitle 2"/>
          <p:cNvSpPr>
            <a:spLocks noGrp="1"/>
          </p:cNvSpPr>
          <p:nvPr>
            <p:ph type="subTitle" idx="1"/>
          </p:nvPr>
        </p:nvSpPr>
        <p:spPr>
          <a:xfrm>
            <a:off x="1175136" y="2050750"/>
            <a:ext cx="9849915" cy="1776668"/>
          </a:xfrm>
        </p:spPr>
        <p:txBody>
          <a:bodyPr>
            <a:noAutofit/>
          </a:bodyPr>
          <a:lstStyle/>
          <a:p>
            <a:r>
              <a:rPr lang="en-GB" sz="2200" dirty="0"/>
              <a:t>This phase is taught at the very beginning of Year One and is used to consolidate the sounds </a:t>
            </a:r>
            <a:r>
              <a:rPr lang="en-GB" sz="2200" dirty="0" smtClean="0"/>
              <a:t>previously taught in phase 2 and 3. During this phase children will practise reading and writing a wide variety of words. They will also be exposed </a:t>
            </a:r>
            <a:r>
              <a:rPr lang="en-GB" sz="2200" dirty="0"/>
              <a:t>to adjacent consonants and </a:t>
            </a:r>
            <a:r>
              <a:rPr lang="en-GB" sz="2200" dirty="0" smtClean="0"/>
              <a:t>multisyllabic words – words which have more than one syllable.</a:t>
            </a:r>
          </a:p>
          <a:p>
            <a:r>
              <a:rPr lang="en-GB" sz="2200" b="1" dirty="0" smtClean="0"/>
              <a:t>For </a:t>
            </a:r>
            <a:r>
              <a:rPr lang="en-GB" sz="2200" b="1" dirty="0"/>
              <a:t>example ‘nt’ as in tent, ‘st’ as in toast, ‘pl’ as in plum and ‘sp’ as in spoon.  </a:t>
            </a:r>
          </a:p>
          <a:p>
            <a:endParaRPr lang="en-GB" b="1" dirty="0">
              <a:latin typeface="SassoonCRInfant" panose="02010503020300020003" pitchFamily="2" charset="0"/>
            </a:endParaRPr>
          </a:p>
          <a:p>
            <a:r>
              <a:rPr lang="en-GB" dirty="0"/>
              <a:t> </a:t>
            </a:r>
          </a:p>
          <a:p>
            <a:r>
              <a:rPr lang="en-GB" dirty="0"/>
              <a:t> </a:t>
            </a:r>
          </a:p>
        </p:txBody>
      </p:sp>
      <p:pic>
        <p:nvPicPr>
          <p:cNvPr id="5" name="Picture 4"/>
          <p:cNvPicPr>
            <a:picLocks noChangeAspect="1"/>
          </p:cNvPicPr>
          <p:nvPr/>
        </p:nvPicPr>
        <p:blipFill>
          <a:blip r:embed="rId3"/>
          <a:stretch>
            <a:fillRect/>
          </a:stretch>
        </p:blipFill>
        <p:spPr>
          <a:xfrm>
            <a:off x="716176" y="632572"/>
            <a:ext cx="1164841" cy="1249728"/>
          </a:xfrm>
          <a:prstGeom prst="rect">
            <a:avLst/>
          </a:prstGeom>
        </p:spPr>
      </p:pic>
      <p:pic>
        <p:nvPicPr>
          <p:cNvPr id="6" name="Picture 5"/>
          <p:cNvPicPr>
            <a:picLocks noChangeAspect="1"/>
          </p:cNvPicPr>
          <p:nvPr/>
        </p:nvPicPr>
        <p:blipFill>
          <a:blip r:embed="rId4"/>
          <a:stretch>
            <a:fillRect/>
          </a:stretch>
        </p:blipFill>
        <p:spPr>
          <a:xfrm>
            <a:off x="1057570" y="4263751"/>
            <a:ext cx="3065482" cy="1443683"/>
          </a:xfrm>
          <a:prstGeom prst="rect">
            <a:avLst/>
          </a:prstGeom>
        </p:spPr>
      </p:pic>
      <p:pic>
        <p:nvPicPr>
          <p:cNvPr id="8" name="Picture 7"/>
          <p:cNvPicPr>
            <a:picLocks noChangeAspect="1"/>
          </p:cNvPicPr>
          <p:nvPr/>
        </p:nvPicPr>
        <p:blipFill>
          <a:blip r:embed="rId5"/>
          <a:stretch>
            <a:fillRect/>
          </a:stretch>
        </p:blipFill>
        <p:spPr>
          <a:xfrm>
            <a:off x="4615362" y="4308776"/>
            <a:ext cx="1334305" cy="1295060"/>
          </a:xfrm>
          <a:prstGeom prst="rect">
            <a:avLst/>
          </a:prstGeom>
        </p:spPr>
      </p:pic>
      <p:pic>
        <p:nvPicPr>
          <p:cNvPr id="10" name="Picture 9"/>
          <p:cNvPicPr>
            <a:picLocks noChangeAspect="1"/>
          </p:cNvPicPr>
          <p:nvPr/>
        </p:nvPicPr>
        <p:blipFill>
          <a:blip r:embed="rId6"/>
          <a:stretch>
            <a:fillRect/>
          </a:stretch>
        </p:blipFill>
        <p:spPr>
          <a:xfrm>
            <a:off x="9025498" y="3915038"/>
            <a:ext cx="1840073" cy="1932850"/>
          </a:xfrm>
          <a:prstGeom prst="rect">
            <a:avLst/>
          </a:prstGeom>
        </p:spPr>
      </p:pic>
      <p:pic>
        <p:nvPicPr>
          <p:cNvPr id="12" name="Picture 11"/>
          <p:cNvPicPr>
            <a:picLocks noChangeAspect="1"/>
          </p:cNvPicPr>
          <p:nvPr/>
        </p:nvPicPr>
        <p:blipFill>
          <a:blip r:embed="rId7"/>
          <a:stretch>
            <a:fillRect/>
          </a:stretch>
        </p:blipFill>
        <p:spPr>
          <a:xfrm>
            <a:off x="6631667" y="3995868"/>
            <a:ext cx="1751026" cy="1607968"/>
          </a:xfrm>
          <a:prstGeom prst="rect">
            <a:avLst/>
          </a:prstGeom>
        </p:spPr>
      </p:pic>
    </p:spTree>
    <p:extLst>
      <p:ext uri="{BB962C8B-B14F-4D97-AF65-F5344CB8AC3E}">
        <p14:creationId xmlns:p14="http://schemas.microsoft.com/office/powerpoint/2010/main" val="27686506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48193" y="261853"/>
            <a:ext cx="11691257" cy="6334293"/>
          </a:xfrm>
          <a:prstGeom prst="rect">
            <a:avLst/>
          </a:prstGeom>
        </p:spPr>
      </p:pic>
      <p:sp>
        <p:nvSpPr>
          <p:cNvPr id="4" name="Rectangle 3"/>
          <p:cNvSpPr/>
          <p:nvPr/>
        </p:nvSpPr>
        <p:spPr>
          <a:xfrm>
            <a:off x="444137" y="457200"/>
            <a:ext cx="11286309" cy="59305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574766" y="632573"/>
            <a:ext cx="11025051" cy="1013348"/>
          </a:xfrm>
        </p:spPr>
        <p:txBody>
          <a:bodyPr>
            <a:normAutofit/>
          </a:bodyPr>
          <a:lstStyle/>
          <a:p>
            <a:r>
              <a:rPr lang="en-GB" sz="4800" u="sng" dirty="0" smtClean="0">
                <a:latin typeface="Berlin Sans FB" panose="020E0602020502020306" pitchFamily="34" charset="0"/>
              </a:rPr>
              <a:t>Phase 5</a:t>
            </a:r>
            <a:endParaRPr lang="en-GB" sz="4800" u="sng" dirty="0">
              <a:latin typeface="Berlin Sans FB" panose="020E0602020502020306" pitchFamily="34" charset="0"/>
            </a:endParaRPr>
          </a:p>
        </p:txBody>
      </p:sp>
      <p:sp>
        <p:nvSpPr>
          <p:cNvPr id="3" name="Subtitle 2"/>
          <p:cNvSpPr>
            <a:spLocks noGrp="1"/>
          </p:cNvSpPr>
          <p:nvPr>
            <p:ph type="subTitle" idx="1"/>
          </p:nvPr>
        </p:nvSpPr>
        <p:spPr>
          <a:xfrm>
            <a:off x="1175136" y="1882299"/>
            <a:ext cx="9727935" cy="2006625"/>
          </a:xfrm>
        </p:spPr>
        <p:txBody>
          <a:bodyPr>
            <a:noAutofit/>
          </a:bodyPr>
          <a:lstStyle/>
          <a:p>
            <a:r>
              <a:rPr lang="en-GB" sz="2200" dirty="0" smtClean="0"/>
              <a:t>This phase is typically taught </a:t>
            </a:r>
            <a:r>
              <a:rPr lang="en-GB" sz="2200" dirty="0"/>
              <a:t>in Year One. The purpose of this phase is to broaden </a:t>
            </a:r>
            <a:r>
              <a:rPr lang="en-GB" sz="2200" dirty="0" smtClean="0"/>
              <a:t>the children’s </a:t>
            </a:r>
            <a:r>
              <a:rPr lang="en-GB" sz="2200" dirty="0"/>
              <a:t>knowledge of graphemes and phonemes for use in reading and spelling. When spelling </a:t>
            </a:r>
            <a:r>
              <a:rPr lang="en-GB" sz="2200" dirty="0" smtClean="0"/>
              <a:t>words, the children </a:t>
            </a:r>
            <a:r>
              <a:rPr lang="en-GB" sz="2200" dirty="0"/>
              <a:t>will </a:t>
            </a:r>
            <a:r>
              <a:rPr lang="en-GB" sz="2200" dirty="0" smtClean="0"/>
              <a:t>be expected </a:t>
            </a:r>
            <a:r>
              <a:rPr lang="en-GB" sz="2200" dirty="0"/>
              <a:t>to choose the </a:t>
            </a:r>
            <a:r>
              <a:rPr lang="en-GB" sz="2200" dirty="0" smtClean="0"/>
              <a:t>correct </a:t>
            </a:r>
            <a:r>
              <a:rPr lang="en-GB" sz="2200" dirty="0"/>
              <a:t>graphemes to represent </a:t>
            </a:r>
            <a:r>
              <a:rPr lang="en-GB" sz="2200" dirty="0" smtClean="0"/>
              <a:t>the right phonemes</a:t>
            </a:r>
            <a:r>
              <a:rPr lang="en-GB" sz="2200" dirty="0"/>
              <a:t>. </a:t>
            </a:r>
            <a:r>
              <a:rPr lang="en-GB" sz="2200" dirty="0" smtClean="0"/>
              <a:t>For example, the word cl</a:t>
            </a:r>
            <a:r>
              <a:rPr lang="en-GB" sz="2200" b="1" u="sng" dirty="0" smtClean="0"/>
              <a:t>ou</a:t>
            </a:r>
            <a:r>
              <a:rPr lang="en-GB" sz="2200" dirty="0" smtClean="0"/>
              <a:t>d is spelt with the phoneme ‘</a:t>
            </a:r>
            <a:r>
              <a:rPr lang="en-GB" sz="2200" b="1" dirty="0" smtClean="0"/>
              <a:t>ou</a:t>
            </a:r>
            <a:r>
              <a:rPr lang="en-GB" sz="2200" dirty="0" smtClean="0"/>
              <a:t>’ not ‘</a:t>
            </a:r>
            <a:r>
              <a:rPr lang="en-GB" sz="2200" b="1" dirty="0" smtClean="0"/>
              <a:t>ow</a:t>
            </a:r>
            <a:r>
              <a:rPr lang="en-GB" sz="2200" dirty="0" smtClean="0"/>
              <a:t>’. </a:t>
            </a:r>
          </a:p>
          <a:p>
            <a:r>
              <a:rPr lang="en-GB" sz="2200" dirty="0" smtClean="0"/>
              <a:t>The phonemes </a:t>
            </a:r>
            <a:r>
              <a:rPr lang="en-GB" sz="2200" dirty="0"/>
              <a:t>listed </a:t>
            </a:r>
            <a:r>
              <a:rPr lang="en-GB" sz="2200" dirty="0" smtClean="0"/>
              <a:t>below </a:t>
            </a:r>
            <a:r>
              <a:rPr lang="en-GB" sz="2200" dirty="0"/>
              <a:t>are taught in phase </a:t>
            </a:r>
            <a:r>
              <a:rPr lang="en-GB" sz="2200" dirty="0" smtClean="0"/>
              <a:t>5.</a:t>
            </a:r>
            <a:endParaRPr lang="en-GB" sz="2200" dirty="0"/>
          </a:p>
          <a:p>
            <a:r>
              <a:rPr lang="en-GB" dirty="0"/>
              <a:t> </a:t>
            </a:r>
          </a:p>
          <a:p>
            <a:r>
              <a:rPr lang="en-GB" dirty="0"/>
              <a:t> </a:t>
            </a:r>
          </a:p>
          <a:p>
            <a:endParaRPr lang="en-GB" dirty="0">
              <a:latin typeface="SassoonCRInfant" panose="02010503020300020003" pitchFamily="2" charset="0"/>
            </a:endParaRPr>
          </a:p>
          <a:p>
            <a:r>
              <a:rPr lang="en-GB" dirty="0"/>
              <a:t> </a:t>
            </a:r>
          </a:p>
          <a:p>
            <a:r>
              <a:rPr lang="en-GB" dirty="0"/>
              <a:t> </a:t>
            </a:r>
          </a:p>
        </p:txBody>
      </p:sp>
      <p:pic>
        <p:nvPicPr>
          <p:cNvPr id="5" name="Picture 4"/>
          <p:cNvPicPr>
            <a:picLocks noChangeAspect="1"/>
          </p:cNvPicPr>
          <p:nvPr/>
        </p:nvPicPr>
        <p:blipFill>
          <a:blip r:embed="rId3"/>
          <a:stretch>
            <a:fillRect/>
          </a:stretch>
        </p:blipFill>
        <p:spPr>
          <a:xfrm>
            <a:off x="716176" y="632572"/>
            <a:ext cx="1164841" cy="1249728"/>
          </a:xfrm>
          <a:prstGeom prst="rect">
            <a:avLst/>
          </a:prstGeom>
        </p:spPr>
      </p:pic>
      <p:pic>
        <p:nvPicPr>
          <p:cNvPr id="8" name="Picture 7"/>
          <p:cNvPicPr>
            <a:picLocks noChangeAspect="1"/>
          </p:cNvPicPr>
          <p:nvPr/>
        </p:nvPicPr>
        <p:blipFill>
          <a:blip r:embed="rId4"/>
          <a:stretch>
            <a:fillRect/>
          </a:stretch>
        </p:blipFill>
        <p:spPr>
          <a:xfrm>
            <a:off x="1298596" y="4141412"/>
            <a:ext cx="9669118" cy="1636490"/>
          </a:xfrm>
          <a:prstGeom prst="rect">
            <a:avLst/>
          </a:prstGeom>
        </p:spPr>
      </p:pic>
    </p:spTree>
    <p:extLst>
      <p:ext uri="{BB962C8B-B14F-4D97-AF65-F5344CB8AC3E}">
        <p14:creationId xmlns:p14="http://schemas.microsoft.com/office/powerpoint/2010/main" val="36017461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35131" y="219750"/>
            <a:ext cx="11691258" cy="6429244"/>
          </a:xfrm>
          <a:prstGeom prst="rect">
            <a:avLst/>
          </a:prstGeom>
        </p:spPr>
      </p:pic>
      <p:sp>
        <p:nvSpPr>
          <p:cNvPr id="4" name="Rectangle 3"/>
          <p:cNvSpPr/>
          <p:nvPr/>
        </p:nvSpPr>
        <p:spPr>
          <a:xfrm>
            <a:off x="483326" y="444137"/>
            <a:ext cx="11220994" cy="599585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600892" y="464123"/>
            <a:ext cx="11011988" cy="1155671"/>
          </a:xfrm>
        </p:spPr>
        <p:txBody>
          <a:bodyPr>
            <a:normAutofit/>
          </a:bodyPr>
          <a:lstStyle/>
          <a:p>
            <a:r>
              <a:rPr lang="en-GB" sz="4800" u="sng" dirty="0" smtClean="0">
                <a:latin typeface="Berlin Sans FB" panose="020E0602020502020306" pitchFamily="34" charset="0"/>
              </a:rPr>
              <a:t>Phase 6</a:t>
            </a:r>
            <a:endParaRPr lang="en-GB" sz="4800" u="sng" dirty="0">
              <a:latin typeface="Berlin Sans FB" panose="020E0602020502020306" pitchFamily="34" charset="0"/>
            </a:endParaRPr>
          </a:p>
        </p:txBody>
      </p:sp>
      <p:sp>
        <p:nvSpPr>
          <p:cNvPr id="3" name="Subtitle 2"/>
          <p:cNvSpPr>
            <a:spLocks noGrp="1"/>
          </p:cNvSpPr>
          <p:nvPr>
            <p:ph type="subTitle" idx="1"/>
          </p:nvPr>
        </p:nvSpPr>
        <p:spPr>
          <a:xfrm>
            <a:off x="1216792" y="2042797"/>
            <a:ext cx="9727935" cy="2154124"/>
          </a:xfrm>
        </p:spPr>
        <p:txBody>
          <a:bodyPr>
            <a:noAutofit/>
          </a:bodyPr>
          <a:lstStyle/>
          <a:p>
            <a:r>
              <a:rPr lang="en-GB" sz="2200" dirty="0" smtClean="0"/>
              <a:t>This phase is usually taught in Year Two and when </a:t>
            </a:r>
            <a:r>
              <a:rPr lang="en-GB" sz="2200" dirty="0"/>
              <a:t>children enter this phase, </a:t>
            </a:r>
            <a:r>
              <a:rPr lang="en-GB" sz="2200" dirty="0" smtClean="0"/>
              <a:t>they should now </a:t>
            </a:r>
            <a:r>
              <a:rPr lang="en-GB" sz="2200" dirty="0"/>
              <a:t>know most of the common </a:t>
            </a:r>
            <a:r>
              <a:rPr lang="en-GB" sz="2200" dirty="0" smtClean="0"/>
              <a:t>phonemes, and as </a:t>
            </a:r>
            <a:r>
              <a:rPr lang="en-GB" sz="2200" dirty="0"/>
              <a:t>a result of this, </a:t>
            </a:r>
            <a:r>
              <a:rPr lang="en-GB" sz="2200" dirty="0" smtClean="0"/>
              <a:t>they should </a:t>
            </a:r>
            <a:r>
              <a:rPr lang="en-GB" sz="2200" dirty="0"/>
              <a:t>be able to read hundreds of words. </a:t>
            </a:r>
            <a:r>
              <a:rPr lang="en-GB" sz="2200" dirty="0" smtClean="0"/>
              <a:t>During </a:t>
            </a:r>
            <a:r>
              <a:rPr lang="en-GB" sz="2200" dirty="0"/>
              <a:t>this phase, the aim is for children to become fluent readers </a:t>
            </a:r>
            <a:r>
              <a:rPr lang="en-GB" sz="2200" dirty="0" smtClean="0"/>
              <a:t>and accurate spellers.</a:t>
            </a:r>
            <a:r>
              <a:rPr lang="en-GB" sz="2200" dirty="0"/>
              <a:t> They will </a:t>
            </a:r>
            <a:r>
              <a:rPr lang="en-GB" sz="2200" dirty="0" smtClean="0"/>
              <a:t>also be </a:t>
            </a:r>
            <a:r>
              <a:rPr lang="en-GB" sz="2200" dirty="0"/>
              <a:t>introduced to different </a:t>
            </a:r>
            <a:r>
              <a:rPr lang="en-GB" sz="2200" b="1" dirty="0" smtClean="0"/>
              <a:t>prefixes</a:t>
            </a:r>
            <a:r>
              <a:rPr lang="en-GB" sz="2200" dirty="0" smtClean="0"/>
              <a:t> (letters added to the beginnings of words) such as dis- or re- and </a:t>
            </a:r>
            <a:r>
              <a:rPr lang="en-GB" sz="2200" b="1" dirty="0" smtClean="0"/>
              <a:t>suffixes</a:t>
            </a:r>
            <a:r>
              <a:rPr lang="en-GB" sz="2200" dirty="0" smtClean="0"/>
              <a:t> </a:t>
            </a:r>
            <a:r>
              <a:rPr lang="en-GB" sz="2200" dirty="0"/>
              <a:t>(letters added to the </a:t>
            </a:r>
            <a:r>
              <a:rPr lang="en-GB" sz="2200" dirty="0" smtClean="0"/>
              <a:t>ends </a:t>
            </a:r>
            <a:r>
              <a:rPr lang="en-GB" sz="2200" dirty="0"/>
              <a:t>of words)</a:t>
            </a:r>
            <a:r>
              <a:rPr lang="en-GB" sz="2200" dirty="0" smtClean="0"/>
              <a:t> </a:t>
            </a:r>
            <a:r>
              <a:rPr lang="en-GB" sz="2200" dirty="0"/>
              <a:t>such </a:t>
            </a:r>
            <a:r>
              <a:rPr lang="en-GB" sz="2200" dirty="0" smtClean="0"/>
              <a:t>as </a:t>
            </a:r>
            <a:r>
              <a:rPr lang="en-GB" sz="2200" dirty="0"/>
              <a:t>-ful, -less, </a:t>
            </a:r>
            <a:r>
              <a:rPr lang="en-GB" sz="2200" dirty="0" smtClean="0"/>
              <a:t>-ment.</a:t>
            </a:r>
            <a:endParaRPr lang="en-GB" sz="2200" dirty="0"/>
          </a:p>
          <a:p>
            <a:endParaRPr lang="en-GB" sz="2200" dirty="0" smtClean="0"/>
          </a:p>
          <a:p>
            <a:endParaRPr lang="en-GB" sz="2000" dirty="0"/>
          </a:p>
          <a:p>
            <a:endParaRPr lang="en-GB" dirty="0">
              <a:latin typeface="SassoonCRInfant" panose="02010503020300020003" pitchFamily="2" charset="0"/>
            </a:endParaRPr>
          </a:p>
          <a:p>
            <a:r>
              <a:rPr lang="en-GB" dirty="0"/>
              <a:t> </a:t>
            </a:r>
          </a:p>
          <a:p>
            <a:r>
              <a:rPr lang="en-GB" dirty="0"/>
              <a:t> </a:t>
            </a:r>
          </a:p>
        </p:txBody>
      </p:sp>
      <p:pic>
        <p:nvPicPr>
          <p:cNvPr id="5" name="Picture 4"/>
          <p:cNvPicPr>
            <a:picLocks noChangeAspect="1"/>
          </p:cNvPicPr>
          <p:nvPr/>
        </p:nvPicPr>
        <p:blipFill>
          <a:blip r:embed="rId3"/>
          <a:stretch>
            <a:fillRect/>
          </a:stretch>
        </p:blipFill>
        <p:spPr>
          <a:xfrm>
            <a:off x="716176" y="632572"/>
            <a:ext cx="1164841" cy="1249728"/>
          </a:xfrm>
          <a:prstGeom prst="rect">
            <a:avLst/>
          </a:prstGeom>
        </p:spPr>
      </p:pic>
      <p:pic>
        <p:nvPicPr>
          <p:cNvPr id="6" name="Picture 5"/>
          <p:cNvPicPr>
            <a:picLocks noChangeAspect="1"/>
          </p:cNvPicPr>
          <p:nvPr/>
        </p:nvPicPr>
        <p:blipFill>
          <a:blip r:embed="rId4"/>
          <a:stretch>
            <a:fillRect/>
          </a:stretch>
        </p:blipFill>
        <p:spPr>
          <a:xfrm>
            <a:off x="1105032" y="4554689"/>
            <a:ext cx="4812442" cy="1249683"/>
          </a:xfrm>
          <a:prstGeom prst="rect">
            <a:avLst/>
          </a:prstGeom>
        </p:spPr>
      </p:pic>
      <p:pic>
        <p:nvPicPr>
          <p:cNvPr id="8" name="Picture 7"/>
          <p:cNvPicPr>
            <a:picLocks noChangeAspect="1"/>
          </p:cNvPicPr>
          <p:nvPr/>
        </p:nvPicPr>
        <p:blipFill rotWithShape="1">
          <a:blip r:embed="rId5"/>
          <a:srcRect t="5555"/>
          <a:stretch/>
        </p:blipFill>
        <p:spPr>
          <a:xfrm>
            <a:off x="6139543" y="4456053"/>
            <a:ext cx="4956570" cy="1348319"/>
          </a:xfrm>
          <a:prstGeom prst="rect">
            <a:avLst/>
          </a:prstGeom>
        </p:spPr>
      </p:pic>
    </p:spTree>
    <p:extLst>
      <p:ext uri="{BB962C8B-B14F-4D97-AF65-F5344CB8AC3E}">
        <p14:creationId xmlns:p14="http://schemas.microsoft.com/office/powerpoint/2010/main" val="360121114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48193" y="261853"/>
            <a:ext cx="11691257" cy="6334293"/>
          </a:xfrm>
          <a:prstGeom prst="rect">
            <a:avLst/>
          </a:prstGeom>
        </p:spPr>
      </p:pic>
      <p:sp>
        <p:nvSpPr>
          <p:cNvPr id="4" name="Rectangle 3"/>
          <p:cNvSpPr/>
          <p:nvPr/>
        </p:nvSpPr>
        <p:spPr>
          <a:xfrm>
            <a:off x="483325" y="476544"/>
            <a:ext cx="11207931" cy="588506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587829" y="476544"/>
            <a:ext cx="10985862" cy="1123962"/>
          </a:xfrm>
        </p:spPr>
        <p:txBody>
          <a:bodyPr>
            <a:normAutofit/>
          </a:bodyPr>
          <a:lstStyle/>
          <a:p>
            <a:r>
              <a:rPr lang="en-GB" sz="4800" u="sng" dirty="0" smtClean="0">
                <a:latin typeface="Berlin Sans FB" panose="020E0602020502020306" pitchFamily="34" charset="0"/>
              </a:rPr>
              <a:t>Tricky Words </a:t>
            </a:r>
            <a:endParaRPr lang="en-GB" sz="4800" u="sng" dirty="0">
              <a:latin typeface="Berlin Sans FB" panose="020E0602020502020306" pitchFamily="34" charset="0"/>
            </a:endParaRPr>
          </a:p>
        </p:txBody>
      </p:sp>
      <p:pic>
        <p:nvPicPr>
          <p:cNvPr id="5" name="Picture 4"/>
          <p:cNvPicPr>
            <a:picLocks noChangeAspect="1"/>
          </p:cNvPicPr>
          <p:nvPr/>
        </p:nvPicPr>
        <p:blipFill>
          <a:blip r:embed="rId3"/>
          <a:stretch>
            <a:fillRect/>
          </a:stretch>
        </p:blipFill>
        <p:spPr>
          <a:xfrm>
            <a:off x="716176" y="632572"/>
            <a:ext cx="1164841" cy="1249728"/>
          </a:xfrm>
          <a:prstGeom prst="rect">
            <a:avLst/>
          </a:prstGeom>
        </p:spPr>
      </p:pic>
      <p:pic>
        <p:nvPicPr>
          <p:cNvPr id="8" name="Picture 7"/>
          <p:cNvPicPr>
            <a:picLocks noChangeAspect="1"/>
          </p:cNvPicPr>
          <p:nvPr/>
        </p:nvPicPr>
        <p:blipFill>
          <a:blip r:embed="rId4"/>
          <a:stretch>
            <a:fillRect/>
          </a:stretch>
        </p:blipFill>
        <p:spPr>
          <a:xfrm>
            <a:off x="2984789" y="2303458"/>
            <a:ext cx="6191942" cy="3966713"/>
          </a:xfrm>
          <a:prstGeom prst="rect">
            <a:avLst/>
          </a:prstGeom>
        </p:spPr>
      </p:pic>
      <p:sp>
        <p:nvSpPr>
          <p:cNvPr id="3" name="Subtitle 2"/>
          <p:cNvSpPr>
            <a:spLocks noGrp="1"/>
          </p:cNvSpPr>
          <p:nvPr>
            <p:ph type="subTitle" idx="1"/>
          </p:nvPr>
        </p:nvSpPr>
        <p:spPr>
          <a:xfrm>
            <a:off x="1463040" y="1731458"/>
            <a:ext cx="9261566" cy="1655023"/>
          </a:xfrm>
        </p:spPr>
        <p:txBody>
          <a:bodyPr>
            <a:noAutofit/>
          </a:bodyPr>
          <a:lstStyle/>
          <a:p>
            <a:r>
              <a:rPr lang="en-GB" sz="2000" dirty="0" smtClean="0"/>
              <a:t>Throughout the different phases these ‘Tricky Words’ are taught to the children. These are words which cannot be sounded out.</a:t>
            </a:r>
            <a:endParaRPr lang="en-GB" sz="2000" dirty="0"/>
          </a:p>
          <a:p>
            <a:r>
              <a:rPr lang="en-GB" dirty="0"/>
              <a:t> </a:t>
            </a:r>
          </a:p>
          <a:p>
            <a:r>
              <a:rPr lang="en-GB" dirty="0"/>
              <a:t> </a:t>
            </a:r>
          </a:p>
          <a:p>
            <a:endParaRPr lang="en-GB" dirty="0">
              <a:latin typeface="SassoonCRInfant" panose="02010503020300020003" pitchFamily="2" charset="0"/>
            </a:endParaRPr>
          </a:p>
          <a:p>
            <a:r>
              <a:rPr lang="en-GB" dirty="0"/>
              <a:t> </a:t>
            </a:r>
          </a:p>
          <a:p>
            <a:r>
              <a:rPr lang="en-GB" dirty="0"/>
              <a:t> </a:t>
            </a:r>
          </a:p>
        </p:txBody>
      </p:sp>
    </p:spTree>
    <p:extLst>
      <p:ext uri="{BB962C8B-B14F-4D97-AF65-F5344CB8AC3E}">
        <p14:creationId xmlns:p14="http://schemas.microsoft.com/office/powerpoint/2010/main" val="7576414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48193" y="261853"/>
            <a:ext cx="11691257" cy="6334293"/>
          </a:xfrm>
          <a:prstGeom prst="rect">
            <a:avLst/>
          </a:prstGeom>
        </p:spPr>
      </p:pic>
      <p:sp>
        <p:nvSpPr>
          <p:cNvPr id="4" name="Rectangle 3"/>
          <p:cNvSpPr/>
          <p:nvPr/>
        </p:nvSpPr>
        <p:spPr>
          <a:xfrm>
            <a:off x="483325" y="476544"/>
            <a:ext cx="11207931" cy="588506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587829" y="476544"/>
            <a:ext cx="10985862" cy="1600450"/>
          </a:xfrm>
        </p:spPr>
        <p:txBody>
          <a:bodyPr>
            <a:normAutofit/>
          </a:bodyPr>
          <a:lstStyle/>
          <a:p>
            <a:r>
              <a:rPr lang="en-GB" sz="4800" u="sng" dirty="0" smtClean="0">
                <a:latin typeface="Berlin Sans FB" panose="020E0602020502020306" pitchFamily="34" charset="0"/>
              </a:rPr>
              <a:t>Year One </a:t>
            </a:r>
            <a:br>
              <a:rPr lang="en-GB" sz="4800" u="sng" dirty="0" smtClean="0">
                <a:latin typeface="Berlin Sans FB" panose="020E0602020502020306" pitchFamily="34" charset="0"/>
              </a:rPr>
            </a:br>
            <a:r>
              <a:rPr lang="en-GB" sz="4800" u="sng" dirty="0" smtClean="0">
                <a:latin typeface="Berlin Sans FB" panose="020E0602020502020306" pitchFamily="34" charset="0"/>
              </a:rPr>
              <a:t>Phonic Screening Check</a:t>
            </a:r>
            <a:endParaRPr lang="en-GB" sz="4800" u="sng" dirty="0">
              <a:latin typeface="Berlin Sans FB" panose="020E0602020502020306" pitchFamily="34" charset="0"/>
            </a:endParaRPr>
          </a:p>
        </p:txBody>
      </p:sp>
      <p:pic>
        <p:nvPicPr>
          <p:cNvPr id="5" name="Picture 4"/>
          <p:cNvPicPr>
            <a:picLocks noChangeAspect="1"/>
          </p:cNvPicPr>
          <p:nvPr/>
        </p:nvPicPr>
        <p:blipFill>
          <a:blip r:embed="rId3"/>
          <a:stretch>
            <a:fillRect/>
          </a:stretch>
        </p:blipFill>
        <p:spPr>
          <a:xfrm>
            <a:off x="716176" y="632572"/>
            <a:ext cx="1164841" cy="1249728"/>
          </a:xfrm>
          <a:prstGeom prst="rect">
            <a:avLst/>
          </a:prstGeom>
        </p:spPr>
      </p:pic>
      <p:sp>
        <p:nvSpPr>
          <p:cNvPr id="3" name="Subtitle 2"/>
          <p:cNvSpPr>
            <a:spLocks noGrp="1"/>
          </p:cNvSpPr>
          <p:nvPr>
            <p:ph type="subTitle" idx="1"/>
          </p:nvPr>
        </p:nvSpPr>
        <p:spPr>
          <a:xfrm>
            <a:off x="1365066" y="2380945"/>
            <a:ext cx="9457509" cy="1838357"/>
          </a:xfrm>
        </p:spPr>
        <p:txBody>
          <a:bodyPr>
            <a:noAutofit/>
          </a:bodyPr>
          <a:lstStyle/>
          <a:p>
            <a:r>
              <a:rPr lang="en-GB" sz="2200" dirty="0" smtClean="0"/>
              <a:t>This takes place in Year One during </a:t>
            </a:r>
            <a:r>
              <a:rPr lang="en-GB" sz="2200" dirty="0"/>
              <a:t>the Summer </a:t>
            </a:r>
            <a:r>
              <a:rPr lang="en-GB" sz="2200" dirty="0" smtClean="0"/>
              <a:t>term. The </a:t>
            </a:r>
            <a:r>
              <a:rPr lang="en-GB" sz="2200" dirty="0"/>
              <a:t>children are asked to read forty </a:t>
            </a:r>
            <a:r>
              <a:rPr lang="en-GB" sz="2200" dirty="0" smtClean="0"/>
              <a:t>words, twenty </a:t>
            </a:r>
            <a:r>
              <a:rPr lang="en-GB" sz="2200" dirty="0"/>
              <a:t>real and twenty nonsense words. </a:t>
            </a:r>
            <a:r>
              <a:rPr lang="en-GB" sz="2200" dirty="0" smtClean="0"/>
              <a:t>The phonic screening check </a:t>
            </a:r>
            <a:r>
              <a:rPr lang="en-GB" sz="2200" dirty="0"/>
              <a:t>is not about passing or failing, but checking appropriate progress is being made. </a:t>
            </a:r>
            <a:r>
              <a:rPr lang="en-GB" sz="2200" dirty="0" smtClean="0"/>
              <a:t>The check will be completed </a:t>
            </a:r>
            <a:r>
              <a:rPr lang="en-GB" sz="2200" dirty="0"/>
              <a:t>by the class </a:t>
            </a:r>
            <a:r>
              <a:rPr lang="en-GB" sz="2200" dirty="0" smtClean="0"/>
              <a:t>teacher</a:t>
            </a:r>
            <a:r>
              <a:rPr lang="en-GB" sz="2200" dirty="0"/>
              <a:t> </a:t>
            </a:r>
            <a:r>
              <a:rPr lang="en-GB" sz="2200" dirty="0" smtClean="0"/>
              <a:t>and all parents/carers will be informed of their child’s score by the end of the school year.</a:t>
            </a:r>
          </a:p>
          <a:p>
            <a:r>
              <a:rPr lang="en-GB" dirty="0"/>
              <a:t> </a:t>
            </a:r>
          </a:p>
          <a:p>
            <a:endParaRPr lang="en-GB" dirty="0">
              <a:latin typeface="SassoonCRInfant" panose="02010503020300020003" pitchFamily="2" charset="0"/>
            </a:endParaRPr>
          </a:p>
          <a:p>
            <a:r>
              <a:rPr lang="en-GB" dirty="0"/>
              <a:t> </a:t>
            </a:r>
          </a:p>
          <a:p>
            <a:r>
              <a:rPr lang="en-GB" dirty="0"/>
              <a:t> </a:t>
            </a:r>
          </a:p>
        </p:txBody>
      </p:sp>
      <p:pic>
        <p:nvPicPr>
          <p:cNvPr id="6" name="Picture 5"/>
          <p:cNvPicPr>
            <a:picLocks noChangeAspect="1"/>
          </p:cNvPicPr>
          <p:nvPr/>
        </p:nvPicPr>
        <p:blipFill rotWithShape="1">
          <a:blip r:embed="rId4"/>
          <a:srcRect t="33435"/>
          <a:stretch/>
        </p:blipFill>
        <p:spPr>
          <a:xfrm>
            <a:off x="4160436" y="4219302"/>
            <a:ext cx="3448757" cy="1854328"/>
          </a:xfrm>
          <a:prstGeom prst="rect">
            <a:avLst/>
          </a:prstGeom>
        </p:spPr>
      </p:pic>
    </p:spTree>
    <p:extLst>
      <p:ext uri="{BB962C8B-B14F-4D97-AF65-F5344CB8AC3E}">
        <p14:creationId xmlns:p14="http://schemas.microsoft.com/office/powerpoint/2010/main" val="175890661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261257" y="261853"/>
            <a:ext cx="11678194" cy="6334293"/>
          </a:xfrm>
          <a:prstGeom prst="rect">
            <a:avLst/>
          </a:prstGeom>
        </p:spPr>
      </p:pic>
      <p:sp>
        <p:nvSpPr>
          <p:cNvPr id="4" name="Rectangle 3"/>
          <p:cNvSpPr/>
          <p:nvPr/>
        </p:nvSpPr>
        <p:spPr>
          <a:xfrm>
            <a:off x="522513" y="476544"/>
            <a:ext cx="11168743" cy="589813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p:cNvSpPr>
            <a:spLocks noGrp="1"/>
          </p:cNvSpPr>
          <p:nvPr>
            <p:ph type="ctrTitle"/>
          </p:nvPr>
        </p:nvSpPr>
        <p:spPr>
          <a:xfrm>
            <a:off x="2082123" y="476544"/>
            <a:ext cx="8027753" cy="1123962"/>
          </a:xfrm>
        </p:spPr>
        <p:txBody>
          <a:bodyPr>
            <a:normAutofit/>
          </a:bodyPr>
          <a:lstStyle/>
          <a:p>
            <a:r>
              <a:rPr lang="en-GB" sz="4800" u="sng" dirty="0" smtClean="0">
                <a:latin typeface="Berlin Sans FB" panose="020E0602020502020306" pitchFamily="34" charset="0"/>
              </a:rPr>
              <a:t>What can I do at home?</a:t>
            </a:r>
            <a:endParaRPr lang="en-GB" sz="4800" u="sng" dirty="0">
              <a:latin typeface="Berlin Sans FB" panose="020E0602020502020306" pitchFamily="34" charset="0"/>
            </a:endParaRPr>
          </a:p>
        </p:txBody>
      </p:sp>
      <p:sp>
        <p:nvSpPr>
          <p:cNvPr id="3" name="Subtitle 2"/>
          <p:cNvSpPr>
            <a:spLocks noGrp="1"/>
          </p:cNvSpPr>
          <p:nvPr>
            <p:ph type="subTitle" idx="1"/>
          </p:nvPr>
        </p:nvSpPr>
        <p:spPr>
          <a:xfrm>
            <a:off x="1232030" y="1943108"/>
            <a:ext cx="9727935" cy="4104995"/>
          </a:xfrm>
        </p:spPr>
        <p:txBody>
          <a:bodyPr>
            <a:noAutofit/>
          </a:bodyPr>
          <a:lstStyle/>
          <a:p>
            <a:pPr algn="l"/>
            <a:r>
              <a:rPr lang="en-GB" sz="1800" dirty="0" smtClean="0"/>
              <a:t>Promoting </a:t>
            </a:r>
            <a:r>
              <a:rPr lang="en-GB" sz="1800" dirty="0"/>
              <a:t>a love for reading is paramount. There are  many  different  ways  this  can  be  done  from  an  early age</a:t>
            </a:r>
            <a:r>
              <a:rPr lang="en-GB" sz="1800" dirty="0" smtClean="0"/>
              <a:t>:</a:t>
            </a:r>
            <a:r>
              <a:rPr lang="en-GB" sz="1800" dirty="0"/>
              <a:t> </a:t>
            </a:r>
          </a:p>
          <a:p>
            <a:pPr marL="285750" indent="-285750" algn="l">
              <a:buFont typeface="Arial" panose="020B0604020202020204" pitchFamily="34" charset="0"/>
              <a:buChar char="•"/>
            </a:pPr>
            <a:r>
              <a:rPr lang="en-GB" sz="1800" dirty="0" smtClean="0"/>
              <a:t>Sing </a:t>
            </a:r>
            <a:r>
              <a:rPr lang="en-GB" sz="1800" dirty="0"/>
              <a:t>nursery rhymes from an early age. When your child is old enough, they can join in.</a:t>
            </a:r>
          </a:p>
          <a:p>
            <a:pPr marL="285750" indent="-285750" algn="l">
              <a:buFont typeface="Arial" panose="020B0604020202020204" pitchFamily="34" charset="0"/>
              <a:buChar char="•"/>
            </a:pPr>
            <a:r>
              <a:rPr lang="en-GB" sz="1800" dirty="0" smtClean="0"/>
              <a:t>Share </a:t>
            </a:r>
            <a:r>
              <a:rPr lang="en-GB" sz="1800" dirty="0"/>
              <a:t>books regularly. Buy books or go to the local library. Read books by the same author and reread your child’s favourites.</a:t>
            </a:r>
          </a:p>
          <a:p>
            <a:pPr marL="285750" indent="-285750" algn="l">
              <a:buFont typeface="Arial" panose="020B0604020202020204" pitchFamily="34" charset="0"/>
              <a:buChar char="•"/>
            </a:pPr>
            <a:r>
              <a:rPr lang="en-GB" sz="1800" dirty="0" smtClean="0"/>
              <a:t>Listen </a:t>
            </a:r>
            <a:r>
              <a:rPr lang="en-GB" sz="1800" dirty="0"/>
              <a:t>to your child read and remember to continue to read to them. It is important they are exposed to vocabulary beyond their reading ability.</a:t>
            </a:r>
          </a:p>
          <a:p>
            <a:pPr marL="285750" indent="-285750" algn="l">
              <a:buFont typeface="Arial" panose="020B0604020202020204" pitchFamily="34" charset="0"/>
              <a:buChar char="•"/>
            </a:pPr>
            <a:r>
              <a:rPr lang="en-GB" sz="1800" dirty="0" smtClean="0"/>
              <a:t>Allow </a:t>
            </a:r>
            <a:r>
              <a:rPr lang="en-GB" sz="1800" dirty="0"/>
              <a:t>your child to see you reading for pleasure. It may be fiction or non-fiction.</a:t>
            </a:r>
          </a:p>
          <a:p>
            <a:pPr marL="285750" indent="-285750" algn="l">
              <a:buFont typeface="Arial" panose="020B0604020202020204" pitchFamily="34" charset="0"/>
              <a:buChar char="•"/>
            </a:pPr>
            <a:r>
              <a:rPr lang="en-GB" sz="1800" dirty="0" smtClean="0"/>
              <a:t>Talk </a:t>
            </a:r>
            <a:r>
              <a:rPr lang="en-GB" sz="1800" dirty="0"/>
              <a:t>about books. Ask the children what is happening, how the characters are feeling and what they have enjoyed.</a:t>
            </a:r>
          </a:p>
          <a:p>
            <a:pPr marL="285750" indent="-285750" algn="l">
              <a:buFont typeface="Arial" panose="020B0604020202020204" pitchFamily="34" charset="0"/>
              <a:buChar char="•"/>
            </a:pPr>
            <a:r>
              <a:rPr lang="en-GB" sz="1800" dirty="0" smtClean="0"/>
              <a:t>Use </a:t>
            </a:r>
            <a:r>
              <a:rPr lang="en-GB" sz="1800" dirty="0"/>
              <a:t>props and puppets to tell stories. Allow their </a:t>
            </a:r>
            <a:r>
              <a:rPr lang="en-GB" sz="1800" dirty="0" smtClean="0"/>
              <a:t>imagination </a:t>
            </a:r>
            <a:r>
              <a:rPr lang="en-GB" sz="1800" dirty="0"/>
              <a:t>to run </a:t>
            </a:r>
            <a:r>
              <a:rPr lang="en-GB" sz="1800" dirty="0" smtClean="0"/>
              <a:t>wild</a:t>
            </a:r>
            <a:r>
              <a:rPr lang="en-GB" sz="1800" dirty="0"/>
              <a:t>! </a:t>
            </a:r>
            <a:endParaRPr lang="en-GB" sz="1800" dirty="0" smtClean="0"/>
          </a:p>
          <a:p>
            <a:pPr marL="285750" indent="-285750" algn="l">
              <a:buFont typeface="Arial" panose="020B0604020202020204" pitchFamily="34" charset="0"/>
              <a:buChar char="•"/>
            </a:pPr>
            <a:r>
              <a:rPr lang="en-GB" sz="1800" b="1" dirty="0" smtClean="0"/>
              <a:t>Make reading a pleasure, not a chore!</a:t>
            </a:r>
            <a:endParaRPr lang="en-GB" sz="1800" b="1" dirty="0"/>
          </a:p>
          <a:p>
            <a:r>
              <a:rPr lang="en-GB" dirty="0"/>
              <a:t> </a:t>
            </a:r>
          </a:p>
          <a:p>
            <a:endParaRPr lang="en-GB" dirty="0">
              <a:latin typeface="SassoonCRInfant" panose="02010503020300020003" pitchFamily="2" charset="0"/>
            </a:endParaRPr>
          </a:p>
          <a:p>
            <a:r>
              <a:rPr lang="en-GB" dirty="0"/>
              <a:t> </a:t>
            </a:r>
          </a:p>
          <a:p>
            <a:r>
              <a:rPr lang="en-GB" dirty="0"/>
              <a:t> </a:t>
            </a:r>
          </a:p>
        </p:txBody>
      </p:sp>
      <p:pic>
        <p:nvPicPr>
          <p:cNvPr id="5" name="Picture 4"/>
          <p:cNvPicPr>
            <a:picLocks noChangeAspect="1"/>
          </p:cNvPicPr>
          <p:nvPr/>
        </p:nvPicPr>
        <p:blipFill>
          <a:blip r:embed="rId3"/>
          <a:stretch>
            <a:fillRect/>
          </a:stretch>
        </p:blipFill>
        <p:spPr>
          <a:xfrm>
            <a:off x="746491" y="577314"/>
            <a:ext cx="1164841" cy="1249728"/>
          </a:xfrm>
          <a:prstGeom prst="rect">
            <a:avLst/>
          </a:prstGeom>
        </p:spPr>
      </p:pic>
    </p:spTree>
    <p:extLst>
      <p:ext uri="{BB962C8B-B14F-4D97-AF65-F5344CB8AC3E}">
        <p14:creationId xmlns:p14="http://schemas.microsoft.com/office/powerpoint/2010/main" val="302792050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566</TotalTime>
  <Words>746</Words>
  <Application>Microsoft Office PowerPoint</Application>
  <PresentationFormat>Widescreen</PresentationFormat>
  <Paragraphs>75</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Berlin Sans FB</vt:lpstr>
      <vt:lpstr>Calibri</vt:lpstr>
      <vt:lpstr>Calibri Light</vt:lpstr>
      <vt:lpstr>SassoonCRInfant</vt:lpstr>
      <vt:lpstr>Office Theme</vt:lpstr>
      <vt:lpstr>Letters and Sounds </vt:lpstr>
      <vt:lpstr>What is Letters and Sounds? </vt:lpstr>
      <vt:lpstr>Letters and Sounds</vt:lpstr>
      <vt:lpstr>Phase 1</vt:lpstr>
      <vt:lpstr>Oral Blending and Segmenting </vt:lpstr>
      <vt:lpstr>Phase 2</vt:lpstr>
      <vt:lpstr>Phase 3</vt:lpstr>
      <vt:lpstr>Phase 4</vt:lpstr>
      <vt:lpstr>Phase 5</vt:lpstr>
      <vt:lpstr>Phase 6</vt:lpstr>
      <vt:lpstr>Tricky Words </vt:lpstr>
      <vt:lpstr>Year One  Phonic Screening Check</vt:lpstr>
      <vt:lpstr>What can I do at home?</vt:lpstr>
    </vt:vector>
  </TitlesOfParts>
  <Company>Holy Trinity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Letters and Sounds</dc:title>
  <dc:creator>Abigail Lawrence</dc:creator>
  <cp:lastModifiedBy>Vicky</cp:lastModifiedBy>
  <cp:revision>59</cp:revision>
  <dcterms:created xsi:type="dcterms:W3CDTF">2020-12-15T10:15:28Z</dcterms:created>
  <dcterms:modified xsi:type="dcterms:W3CDTF">2021-05-13T09:35:51Z</dcterms:modified>
</cp:coreProperties>
</file>